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493" r:id="rId2"/>
    <p:sldId id="497" r:id="rId3"/>
    <p:sldId id="890" r:id="rId4"/>
    <p:sldId id="499" r:id="rId5"/>
    <p:sldId id="503" r:id="rId6"/>
    <p:sldId id="504" r:id="rId7"/>
    <p:sldId id="505" r:id="rId8"/>
    <p:sldId id="506" r:id="rId9"/>
    <p:sldId id="633" r:id="rId10"/>
    <p:sldId id="513" r:id="rId11"/>
    <p:sldId id="516" r:id="rId12"/>
    <p:sldId id="517" r:id="rId13"/>
    <p:sldId id="518" r:id="rId14"/>
    <p:sldId id="521" r:id="rId15"/>
    <p:sldId id="522" r:id="rId16"/>
    <p:sldId id="524" r:id="rId1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E3A98B-4A86-4D59-A9CD-CEE97E0D82B6}">
          <p14:sldIdLst>
            <p14:sldId id="493"/>
            <p14:sldId id="497"/>
            <p14:sldId id="890"/>
            <p14:sldId id="499"/>
            <p14:sldId id="503"/>
            <p14:sldId id="504"/>
            <p14:sldId id="505"/>
            <p14:sldId id="506"/>
            <p14:sldId id="633"/>
            <p14:sldId id="513"/>
            <p14:sldId id="516"/>
            <p14:sldId id="517"/>
            <p14:sldId id="518"/>
            <p14:sldId id="521"/>
            <p14:sldId id="522"/>
            <p14:sldId id="524"/>
          </p14:sldIdLst>
        </p14:section>
        <p14:section name="未命名的章節" id="{32D481CC-B610-405D-8C3F-F72FE81C1C3B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00"/>
    <a:srgbClr val="FFFFFF"/>
    <a:srgbClr val="000000"/>
    <a:srgbClr val="FDF2BA"/>
    <a:srgbClr val="FF5D0D"/>
    <a:srgbClr val="FFD6C2"/>
    <a:srgbClr val="3333FF"/>
    <a:srgbClr val="FF0000"/>
    <a:srgbClr val="FA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327" autoAdjust="0"/>
  </p:normalViewPr>
  <p:slideViewPr>
    <p:cSldViewPr>
      <p:cViewPr>
        <p:scale>
          <a:sx n="80" d="100"/>
          <a:sy n="80" d="100"/>
        </p:scale>
        <p:origin x="-8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3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F42B0E-6731-40CC-AE61-2C49D698463D}" type="datetimeFigureOut">
              <a:rPr lang="zh-TW" altLang="en-US"/>
              <a:pPr>
                <a:defRPr/>
              </a:pPr>
              <a:t>2016/3/18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3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0D98B1-086F-461A-8D4C-0C0CC8AA30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87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93" y="2"/>
            <a:ext cx="2946400" cy="496888"/>
          </a:xfrm>
          <a:prstGeom prst="rect">
            <a:avLst/>
          </a:prstGeom>
        </p:spPr>
        <p:txBody>
          <a:bodyPr vert="horz" lIns="88112" tIns="44057" rIns="88112" bIns="44057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EEAACF9-F4D1-4633-A870-8C042BDC4AC2}" type="datetimeFigureOut">
              <a:rPr lang="zh-TW" altLang="en-US"/>
              <a:pPr>
                <a:defRPr/>
              </a:pPr>
              <a:t>2016/3/18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7" rIns="88112" bIns="44057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6" y="4714880"/>
            <a:ext cx="5438775" cy="4467225"/>
          </a:xfrm>
          <a:prstGeom prst="rect">
            <a:avLst/>
          </a:prstGeom>
        </p:spPr>
        <p:txBody>
          <a:bodyPr vert="horz" lIns="88112" tIns="44057" rIns="88112" bIns="44057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93" y="9428168"/>
            <a:ext cx="2946400" cy="496887"/>
          </a:xfrm>
          <a:prstGeom prst="rect">
            <a:avLst/>
          </a:prstGeom>
        </p:spPr>
        <p:txBody>
          <a:bodyPr vert="horz" lIns="88112" tIns="44057" rIns="88112" bIns="44057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9912A65-3B59-4F9E-9EA0-99CFB3F0E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285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79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30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19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631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827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11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9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6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84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07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02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3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964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46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3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12A65-3B59-4F9E-9EA0-99CFB3F0E965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8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文件 3"/>
          <p:cNvSpPr>
            <a:spLocks noChangeArrowheads="1"/>
          </p:cNvSpPr>
          <p:nvPr userDrawn="1"/>
        </p:nvSpPr>
        <p:spPr bwMode="auto">
          <a:xfrm flipV="1">
            <a:off x="0" y="5033963"/>
            <a:ext cx="9144000" cy="1824037"/>
          </a:xfrm>
          <a:prstGeom prst="flowChartDocument">
            <a:avLst/>
          </a:prstGeom>
          <a:solidFill>
            <a:srgbClr val="FFC74B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2" descr="C:\Documents and Settings\User\桌面\立體圖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371850"/>
            <a:ext cx="291623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93382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611560" y="2420888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7538" y="8778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41538" y="2547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6FDF6-6AA5-4CFC-AEA0-579E8DFB5460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EE61-3F3D-47FA-8BA5-6513F9B77B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1815-90F3-4510-97DA-921D5FD0DA21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AE05-CE1D-4330-85F4-0AB2A9FA63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2171700" cy="58658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60350"/>
            <a:ext cx="6362700" cy="58658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2C2D9-191C-4415-92EF-9276376FAE57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8E123-CA3F-4BD1-B10C-FEEFA8DCFD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5496" y="1016736"/>
            <a:ext cx="7992888" cy="36000"/>
          </a:xfrm>
          <a:prstGeom prst="rect">
            <a:avLst/>
          </a:prstGeom>
          <a:gradFill flip="none" rotWithShape="1">
            <a:gsLst>
              <a:gs pos="0">
                <a:srgbClr val="FFB41D"/>
              </a:gs>
              <a:gs pos="50000">
                <a:srgbClr val="F7AB00">
                  <a:shade val="67500"/>
                  <a:satMod val="115000"/>
                </a:srgbClr>
              </a:gs>
              <a:gs pos="100000">
                <a:srgbClr val="F7AB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華康中黑體" pitchFamily="49" charset="-120"/>
                <a:ea typeface="華康中黑體" pitchFamily="49" charset="-120"/>
              </a:defRPr>
            </a:lvl1pPr>
            <a:lvl2pPr>
              <a:defRPr>
                <a:latin typeface="華康中黑體" pitchFamily="49" charset="-120"/>
                <a:ea typeface="華康中黑體" pitchFamily="49" charset="-120"/>
              </a:defRPr>
            </a:lvl2pPr>
            <a:lvl3pPr>
              <a:defRPr>
                <a:latin typeface="華康中黑體" pitchFamily="49" charset="-120"/>
                <a:ea typeface="華康中黑體" pitchFamily="49" charset="-120"/>
              </a:defRPr>
            </a:lvl3pPr>
            <a:lvl4pPr>
              <a:defRPr>
                <a:latin typeface="華康中黑體" pitchFamily="49" charset="-120"/>
                <a:ea typeface="華康中黑體" pitchFamily="49" charset="-120"/>
              </a:defRPr>
            </a:lvl4pPr>
            <a:lvl5pPr>
              <a:defRPr>
                <a:latin typeface="華康中黑體" pitchFamily="49" charset="-120"/>
                <a:ea typeface="華康中黑體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065B4C-2D2E-4BA2-9B14-97E10BB400BE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ACB8-32D6-4BA3-A453-EE320421D7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6ACD-9201-4CCC-B902-811D75936D6A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C21E-7A0B-4DB6-B866-8864CE6CE3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58DB-28DA-4FAC-B122-FF07D4A45BE8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C7169-D778-4617-BA0A-FC55DFB3BD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FBC6-29E5-42CD-9E15-FB56A1790C1C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F83DD-E961-459E-A479-5205CD73AD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B258-4A94-4FAD-A62A-4228A718F4A9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74FE-0D80-4320-A9D4-055BD3261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7679-93E5-4748-B23E-E24C5FC2FCF4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49E5-3A20-407A-9D87-6D755D3652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1B46-6DE5-483E-A2E9-9F07CCB083E1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A2A5-D762-42A1-8A1F-DAE89E3FFE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FA11-DFCD-4C3D-A304-7E7DCCC43AD1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A352-7CEF-4956-9B62-4F7B36F1B2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61013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Documents and Settings\User\桌面\立體圖.g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25" y="4508500"/>
            <a:ext cx="16287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72AC093-F5F4-4E56-9424-B75BF075C844}" type="datetime1">
              <a:rPr lang="zh-TW" altLang="en-US" smtClean="0"/>
              <a:t>2016/3/18</a:t>
            </a:fld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53932F54-61F3-4831-AA59-F86EC10B34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華康新特明體" pitchFamily="49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2"/>
          <p:cNvSpPr>
            <a:spLocks noChangeArrowheads="1"/>
          </p:cNvSpPr>
          <p:nvPr/>
        </p:nvSpPr>
        <p:spPr bwMode="auto">
          <a:xfrm>
            <a:off x="1187450" y="3500438"/>
            <a:ext cx="70850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0708" name="Rectangle 2"/>
          <p:cNvSpPr txBox="1">
            <a:spLocks noChangeArrowheads="1"/>
          </p:cNvSpPr>
          <p:nvPr/>
        </p:nvSpPr>
        <p:spPr bwMode="auto">
          <a:xfrm>
            <a:off x="665163" y="836613"/>
            <a:ext cx="8100146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報名系統</a:t>
            </a:r>
            <a:endParaRPr lang="zh-TW" altLang="en-US" sz="44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zh-TW" altLang="en-US" sz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>
              <a:lnSpc>
                <a:spcPct val="130000"/>
              </a:lnSpc>
              <a:buClr>
                <a:srgbClr val="000000"/>
              </a:buClr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105/5/31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10:00~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105/6/4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30188" indent="-230188">
              <a:lnSpc>
                <a:spcPct val="150000"/>
              </a:lnSpc>
              <a:spcBef>
                <a:spcPct val="20000"/>
              </a:spcBef>
              <a:buClr>
                <a:srgbClr val="003300"/>
              </a:buClr>
              <a:buFont typeface="Wingdings" pitchFamily="2" charset="2"/>
              <a:buChar char="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本委員會網站勾選第二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階段報名之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校系科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3300"/>
              </a:buClr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至就讀學校辦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繳費及繳件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3300"/>
              </a:buClr>
              <a:buFont typeface="+mj-lt"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因故不及辦理集體報名之應屆畢業生及個別報名考生完成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確定送出、繳交第二階段指定項目甄試費用，再以快遞或限時掛號方式繳交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考生資料袋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至各甄選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endParaRPr lang="en-US" altLang="zh-TW" sz="1700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30188" indent="-230188">
              <a:lnSpc>
                <a:spcPct val="90000"/>
              </a:lnSpc>
              <a:spcBef>
                <a:spcPct val="20000"/>
              </a:spcBef>
              <a:buClr>
                <a:srgbClr val="003300"/>
              </a:buClr>
              <a:buFont typeface="Wingdings" pitchFamily="2" charset="2"/>
              <a:buChar char=""/>
            </a:pPr>
            <a:endParaRPr lang="en-US" altLang="zh-TW" sz="800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107296" y="1628774"/>
            <a:ext cx="1112775" cy="576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1206500" y="3500438"/>
            <a:ext cx="70850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sz="4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44" name="Rectangle 2"/>
          <p:cNvSpPr txBox="1">
            <a:spLocks noChangeArrowheads="1"/>
          </p:cNvSpPr>
          <p:nvPr/>
        </p:nvSpPr>
        <p:spPr bwMode="auto">
          <a:xfrm>
            <a:off x="682625" y="908050"/>
            <a:ext cx="77771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marL="342900" indent="-342900" algn="ctr">
              <a:lnSpc>
                <a:spcPct val="200000"/>
              </a:lnSpc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志願序登記系統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algn="ctr">
              <a:lnSpc>
                <a:spcPct val="130000"/>
              </a:lnSpc>
              <a:buClr>
                <a:srgbClr val="000000"/>
              </a:buClr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開放時間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105/6/30 10:00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105/7/4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None/>
            </a:pPr>
            <a:endParaRPr lang="zh-TW" altLang="en-US" sz="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各甄選學校正（備）取生，無論正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取或備取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或多個校系科（組）、學程，均須接受就讀志願序統一分發後，始取得入學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資格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"/>
            </a:pPr>
            <a:r>
              <a:rPr lang="zh-TW" altLang="en-US" sz="20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凡未於本時間內上網登記就讀</a:t>
            </a:r>
            <a:r>
              <a:rPr lang="zh-TW" altLang="en-US" sz="2000" dirty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2000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序或雖有上網登記志願但未按下「確定送出」者，以未登記論，即喪失登記資格與分發機會</a:t>
            </a:r>
            <a:endParaRPr lang="zh-TW" altLang="en-US" sz="2000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sz="2000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endParaRPr lang="zh-TW" altLang="en-US" dirty="0">
              <a:solidFill>
                <a:schemeClr val="hlin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10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3168"/>
            <a:ext cx="8496944" cy="4457143"/>
          </a:xfrm>
          <a:prstGeom prst="rect">
            <a:avLst/>
          </a:prstGeom>
        </p:spPr>
      </p:pic>
      <p:sp>
        <p:nvSpPr>
          <p:cNvPr id="1136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285750"/>
            <a:ext cx="9144000" cy="647700"/>
          </a:xfrm>
          <a:ln/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</a:t>
            </a:r>
            <a:r>
              <a:rPr lang="zh-TW" altLang="en-US" sz="3200" kern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入學招生就讀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序登記系統</a:t>
            </a:r>
            <a:r>
              <a:rPr lang="zh-TW" altLang="en-US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11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23307" y="3645024"/>
            <a:ext cx="3096344" cy="1224136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defPPr>
              <a:defRPr lang="zh-TW"/>
            </a:defPPr>
            <a:lvl1pPr>
              <a:spcBef>
                <a:spcPct val="20000"/>
              </a:spcBef>
              <a:defRPr kumimoji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建議考生不要使用手機或平版電腦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登入使用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招生各系統，避免畫面資訊閱覽不完全，漏登資料而影響權益。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24" y="5085184"/>
            <a:ext cx="5580112" cy="1656184"/>
          </a:xfrm>
          <a:prstGeom prst="rect">
            <a:avLst/>
          </a:prstGeom>
          <a:solidFill>
            <a:srgbClr val="800000"/>
          </a:solidFill>
          <a:ln w="12700" algn="ctr">
            <a:solidFill>
              <a:srgbClr val="FFCC99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點選「登入」系統將會自動檢核下列項目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檢核是否已具有「正取生」或「備取生」資格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檢核身分證統一編號、統測准考證號碼、通行碼及驗證碼是否正確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5" y="996395"/>
            <a:ext cx="8911745" cy="5023303"/>
          </a:xfrm>
          <a:prstGeom prst="rect">
            <a:avLst/>
          </a:prstGeom>
        </p:spPr>
      </p:pic>
      <p:sp>
        <p:nvSpPr>
          <p:cNvPr id="1136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85750"/>
            <a:ext cx="9503593" cy="647700"/>
          </a:xfrm>
          <a:ln/>
        </p:spPr>
        <p:txBody>
          <a:bodyPr/>
          <a:lstStyle/>
          <a:p>
            <a:pPr eaLnBrk="1" hangingPunct="1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</a:t>
            </a:r>
            <a:r>
              <a:rPr lang="zh-TW" altLang="en-US" sz="32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入學招生就讀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志願序登記系統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</a:t>
            </a:r>
            <a:r>
              <a:rPr lang="zh-TW" altLang="en-US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選填注意事項</a:t>
            </a:r>
          </a:p>
        </p:txBody>
      </p:sp>
      <p:sp>
        <p:nvSpPr>
          <p:cNvPr id="228358" name="Rectangle 5"/>
          <p:cNvSpPr>
            <a:spLocks noChangeArrowheads="1"/>
          </p:cNvSpPr>
          <p:nvPr/>
        </p:nvSpPr>
        <p:spPr bwMode="auto">
          <a:xfrm>
            <a:off x="3671900" y="5229200"/>
            <a:ext cx="1800200" cy="288032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>
            <a:off x="180081" y="2608905"/>
            <a:ext cx="693788" cy="3440112"/>
          </a:xfrm>
          <a:prstGeom prst="wedgeRectCallout">
            <a:avLst>
              <a:gd name="adj1" fmla="val 98631"/>
              <a:gd name="adj2" fmla="val -29504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/>
          <a:lstStyle/>
          <a:p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考生請詳細閱讀</a:t>
            </a:r>
            <a:endParaRPr kumimoji="0"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「選填登記就讀志願注意事項」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12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2348881"/>
            <a:ext cx="2412268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74" y="849328"/>
            <a:ext cx="8808422" cy="5748023"/>
          </a:xfrm>
          <a:prstGeom prst="rect">
            <a:avLst/>
          </a:prstGeom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80975" y="260350"/>
            <a:ext cx="914400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調整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志願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序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20166" name="Rectangle 5"/>
          <p:cNvSpPr>
            <a:spLocks noChangeArrowheads="1"/>
          </p:cNvSpPr>
          <p:nvPr/>
        </p:nvSpPr>
        <p:spPr bwMode="auto">
          <a:xfrm>
            <a:off x="4347391" y="4288161"/>
            <a:ext cx="549796" cy="2322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0167" name="Rectangle 9"/>
          <p:cNvSpPr>
            <a:spLocks noChangeArrowheads="1"/>
          </p:cNvSpPr>
          <p:nvPr/>
        </p:nvSpPr>
        <p:spPr bwMode="auto">
          <a:xfrm>
            <a:off x="4321247" y="3441377"/>
            <a:ext cx="575940" cy="2466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6234" name="AutoShape 10"/>
          <p:cNvSpPr>
            <a:spLocks noChangeArrowheads="1"/>
          </p:cNvSpPr>
          <p:nvPr/>
        </p:nvSpPr>
        <p:spPr bwMode="auto">
          <a:xfrm rot="10800000" flipH="1" flipV="1">
            <a:off x="5187568" y="4123686"/>
            <a:ext cx="3640336" cy="357188"/>
          </a:xfrm>
          <a:prstGeom prst="wedgeRectCallout">
            <a:avLst>
              <a:gd name="adj1" fmla="val -57636"/>
              <a:gd name="adj2" fmla="val -63182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校系科（組）學程下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0800000" flipH="1" flipV="1">
            <a:off x="5200861" y="3649340"/>
            <a:ext cx="3640336" cy="357188"/>
          </a:xfrm>
          <a:prstGeom prst="wedgeRectCallout">
            <a:avLst>
              <a:gd name="adj1" fmla="val -57327"/>
              <a:gd name="adj2" fmla="val -1575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校系科（組）學程上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</a:t>
            </a:r>
          </a:p>
        </p:txBody>
      </p:sp>
      <p:sp>
        <p:nvSpPr>
          <p:cNvPr id="220172" name="Rectangle 9"/>
          <p:cNvSpPr>
            <a:spLocks noChangeArrowheads="1"/>
          </p:cNvSpPr>
          <p:nvPr/>
        </p:nvSpPr>
        <p:spPr bwMode="auto">
          <a:xfrm>
            <a:off x="4321247" y="3753140"/>
            <a:ext cx="575940" cy="253388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0173" name="Rectangle 9"/>
          <p:cNvSpPr>
            <a:spLocks noChangeArrowheads="1"/>
          </p:cNvSpPr>
          <p:nvPr/>
        </p:nvSpPr>
        <p:spPr bwMode="auto">
          <a:xfrm>
            <a:off x="4321247" y="4009702"/>
            <a:ext cx="575940" cy="217784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 rot="10800000" flipH="1" flipV="1">
            <a:off x="224421" y="4593505"/>
            <a:ext cx="3954909" cy="357187"/>
          </a:xfrm>
          <a:prstGeom prst="wedgeRectCallout">
            <a:avLst>
              <a:gd name="adj1" fmla="val 56195"/>
              <a:gd name="adj2" fmla="val -90378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針對已選取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校系科（組）學程刪除</a:t>
            </a:r>
            <a:endParaRPr kumimoji="0"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10800000" flipH="1" flipV="1">
            <a:off x="219075" y="4083452"/>
            <a:ext cx="3960255" cy="357187"/>
          </a:xfrm>
          <a:prstGeom prst="wedgeRectCallout">
            <a:avLst>
              <a:gd name="adj1" fmla="val 53408"/>
              <a:gd name="adj2" fmla="val -209812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校系科（組）學程後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按此加入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13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10800000" flipH="1" flipV="1">
            <a:off x="395536" y="2338368"/>
            <a:ext cx="3312368" cy="642942"/>
          </a:xfrm>
          <a:prstGeom prst="wedgeRectCallout">
            <a:avLst>
              <a:gd name="adj1" fmla="val -18902"/>
              <a:gd name="adj2" fmla="val 124445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第二階段之甄選校系科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學程 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二階甄選結果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kumimoji="0"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endParaRPr kumimoji="0"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 rot="10800000" flipH="1" flipV="1">
            <a:off x="4786089" y="2333432"/>
            <a:ext cx="3752765" cy="706450"/>
          </a:xfrm>
          <a:prstGeom prst="wedgeRectCallout">
            <a:avLst>
              <a:gd name="adj1" fmla="val -16736"/>
              <a:gd name="adj2" fmla="val 108203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已選取參加就讀志願序統一分發之甄選校系科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學程 </a:t>
            </a:r>
          </a:p>
        </p:txBody>
      </p:sp>
      <p:sp>
        <p:nvSpPr>
          <p:cNvPr id="19" name="矩形 18"/>
          <p:cNvSpPr/>
          <p:nvPr/>
        </p:nvSpPr>
        <p:spPr>
          <a:xfrm>
            <a:off x="3027202" y="2069846"/>
            <a:ext cx="2304256" cy="166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986012"/>
            <a:ext cx="7847409" cy="5860528"/>
          </a:xfrm>
          <a:prstGeom prst="rect">
            <a:avLst/>
          </a:prstGeom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80975" y="285750"/>
            <a:ext cx="871150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資料確定送出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23237" name="Rectangle 4"/>
          <p:cNvSpPr>
            <a:spLocks noChangeArrowheads="1"/>
          </p:cNvSpPr>
          <p:nvPr/>
        </p:nvSpPr>
        <p:spPr bwMode="auto">
          <a:xfrm>
            <a:off x="3096938" y="6328558"/>
            <a:ext cx="648073" cy="231055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3238" name="Rectangle 5"/>
          <p:cNvSpPr>
            <a:spLocks noChangeArrowheads="1"/>
          </p:cNvSpPr>
          <p:nvPr/>
        </p:nvSpPr>
        <p:spPr bwMode="auto">
          <a:xfrm>
            <a:off x="4524919" y="3197256"/>
            <a:ext cx="3253353" cy="1959936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7254" name="AutoShape 6"/>
          <p:cNvSpPr>
            <a:spLocks noChangeArrowheads="1"/>
          </p:cNvSpPr>
          <p:nvPr/>
        </p:nvSpPr>
        <p:spPr bwMode="auto">
          <a:xfrm rot="10800000" flipH="1" flipV="1">
            <a:off x="4033886" y="1673250"/>
            <a:ext cx="4393381" cy="647700"/>
          </a:xfrm>
          <a:prstGeom prst="wedgeRectCallout">
            <a:avLst>
              <a:gd name="adj1" fmla="val -21153"/>
              <a:gd name="adj2" fmla="val 95097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請考生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再次核對已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登記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與放棄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可分發之甄選校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系科（組）學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名稱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及志願序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5207" name="AutoShape 7"/>
          <p:cNvSpPr>
            <a:spLocks noChangeArrowheads="1"/>
          </p:cNvSpPr>
          <p:nvPr/>
        </p:nvSpPr>
        <p:spPr bwMode="auto">
          <a:xfrm rot="10800000" flipH="1" flipV="1">
            <a:off x="4177060" y="5157192"/>
            <a:ext cx="3419276" cy="1180543"/>
          </a:xfrm>
          <a:prstGeom prst="wedgeRectCallout">
            <a:avLst>
              <a:gd name="adj1" fmla="val -59106"/>
              <a:gd name="adj2" fmla="val 58773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就讀志願序登記僅限一次，確定送出前，務必仔細核對。</a:t>
            </a:r>
            <a:endParaRPr kumimoji="0"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無誤，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請點選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「確定送出</a:t>
            </a:r>
            <a:r>
              <a:rPr kumimoji="0"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確定送出後，不得修改</a:t>
            </a:r>
            <a:r>
              <a:rPr kumimoji="0"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14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83768" y="2880484"/>
            <a:ext cx="792088" cy="188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24731" y="2880484"/>
            <a:ext cx="792088" cy="1884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5579914"/>
          </a:xfrm>
          <a:prstGeom prst="rect">
            <a:avLst/>
          </a:prstGeom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80975" y="285750"/>
            <a:ext cx="8855521" cy="695325"/>
          </a:xfrm>
          <a:prstGeom prst="round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資料確定送出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7254" name="AutoShape 6"/>
          <p:cNvSpPr>
            <a:spLocks noChangeArrowheads="1"/>
          </p:cNvSpPr>
          <p:nvPr/>
        </p:nvSpPr>
        <p:spPr bwMode="auto">
          <a:xfrm rot="10800000" flipH="1" flipV="1">
            <a:off x="3851920" y="5764213"/>
            <a:ext cx="4533143" cy="719137"/>
          </a:xfrm>
          <a:prstGeom prst="roundRect">
            <a:avLst/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點選「確定送出</a:t>
            </a:r>
            <a:r>
              <a:rPr kumimoji="0"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確定送出後，不得修改</a:t>
            </a:r>
            <a:r>
              <a:rPr kumimoji="0"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，彈跳視窗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確定畫面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15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721" y="3011140"/>
            <a:ext cx="4613799" cy="246795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2483768" y="2911217"/>
            <a:ext cx="792088" cy="1577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08104" y="2911217"/>
            <a:ext cx="792088" cy="1577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33450"/>
            <a:ext cx="8640960" cy="4761905"/>
          </a:xfrm>
          <a:prstGeom prst="rect">
            <a:avLst/>
          </a:prstGeom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80975" y="285750"/>
            <a:ext cx="871150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甄選入學招生就讀志願序登記系統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就讀志願表</a:t>
            </a:r>
          </a:p>
        </p:txBody>
      </p:sp>
      <p:sp>
        <p:nvSpPr>
          <p:cNvPr id="440324" name="AutoShape 4"/>
          <p:cNvSpPr>
            <a:spLocks noChangeArrowheads="1"/>
          </p:cNvSpPr>
          <p:nvPr/>
        </p:nvSpPr>
        <p:spPr bwMode="auto">
          <a:xfrm rot="10800000" flipH="1" flipV="1">
            <a:off x="2555776" y="5888035"/>
            <a:ext cx="4518136" cy="714380"/>
          </a:xfrm>
          <a:prstGeom prst="roundRect">
            <a:avLst/>
          </a:prstGeom>
          <a:solidFill>
            <a:srgbClr val="FFFF00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考生請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自行儲存及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列印就讀志願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此就讀志願表無須繳回、考生自行留存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16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9832" y="2348880"/>
            <a:ext cx="2304256" cy="166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0800000" flipH="1" flipV="1">
            <a:off x="2555775" y="2312194"/>
            <a:ext cx="6221412" cy="360363"/>
          </a:xfrm>
          <a:prstGeom prst="wedgeRectCallout">
            <a:avLst>
              <a:gd name="adj1" fmla="val -8792"/>
              <a:gd name="adj2" fmla="val 221208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kumimoji="0" lang="zh-TW" altLang="zh-TW" sz="1800" dirty="0">
                <a:latin typeface="微軟正黑體" pitchFamily="34" charset="-120"/>
                <a:ea typeface="微軟正黑體" pitchFamily="34" charset="-120"/>
              </a:rPr>
              <a:t>系統產生表件須用</a:t>
            </a:r>
            <a:r>
              <a:rPr kumimoji="0" lang="en-US" altLang="zh-TW" sz="18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開啟，無</a:t>
            </a:r>
            <a:r>
              <a:rPr kumimoji="0" lang="en-US" altLang="zh-TW" sz="18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軟體考生請先下載安裝</a:t>
            </a:r>
            <a:endParaRPr kumimoji="0" lang="zh-TW" altLang="en-US" sz="1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835"/>
            <a:ext cx="7992888" cy="5182029"/>
          </a:xfrm>
          <a:prstGeom prst="rect">
            <a:avLst/>
          </a:prstGeom>
        </p:spPr>
      </p:pic>
      <p:sp>
        <p:nvSpPr>
          <p:cNvPr id="1136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285750"/>
            <a:ext cx="9144000" cy="647700"/>
          </a:xfrm>
          <a:ln/>
        </p:spPr>
        <p:txBody>
          <a:bodyPr/>
          <a:lstStyle/>
          <a:p>
            <a:pPr eaLnBrk="1" hangingPunct="1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zh-TW" altLang="en-US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登入頁</a:t>
            </a:r>
          </a:p>
        </p:txBody>
      </p:sp>
      <p:sp>
        <p:nvSpPr>
          <p:cNvPr id="189446" name="Rectangle 5"/>
          <p:cNvSpPr>
            <a:spLocks noChangeArrowheads="1"/>
          </p:cNvSpPr>
          <p:nvPr/>
        </p:nvSpPr>
        <p:spPr bwMode="auto">
          <a:xfrm>
            <a:off x="3995936" y="3861048"/>
            <a:ext cx="650554" cy="216471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buFontTx/>
              <a:buChar char="•"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2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9512" y="2375721"/>
            <a:ext cx="2016224" cy="19173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defPPr>
              <a:defRPr lang="zh-TW"/>
            </a:defPPr>
            <a:lvl1pPr>
              <a:spcBef>
                <a:spcPct val="20000"/>
              </a:spcBef>
              <a:defRPr kumimoji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建議考生不要使用手機或平版電腦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登入使用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招生各系統，避免畫面資訊閱覽不完全，漏登資料而影響權益。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84863" y="2420888"/>
            <a:ext cx="3008312" cy="2030413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點選「登入」系統將會自動檢核下列項目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檢核考生是否通過第一階段統一入學測驗篩選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zh-TW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檢核身分證統一編號、統測准考證號碼、通行碼及驗證碼是否正確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9286"/>
          <a:stretch/>
        </p:blipFill>
        <p:spPr>
          <a:xfrm>
            <a:off x="0" y="915818"/>
            <a:ext cx="9252520" cy="541213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3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0975" y="28575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華康新特明體" pitchFamily="49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0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簡章修訂事項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83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3" y="1093468"/>
            <a:ext cx="8673567" cy="5389882"/>
          </a:xfrm>
          <a:prstGeom prst="rect">
            <a:avLst/>
          </a:prstGeom>
        </p:spPr>
      </p:pic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180975" y="260350"/>
            <a:ext cx="914400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招生第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二階段報名系統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選填第二階段報名校系科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組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、學程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10800000" flipH="1" flipV="1">
            <a:off x="1835695" y="5661248"/>
            <a:ext cx="4896545" cy="504056"/>
          </a:xfrm>
          <a:prstGeom prst="wedgeRectCallout">
            <a:avLst>
              <a:gd name="adj1" fmla="val -70815"/>
              <a:gd name="adj2" fmla="val -126300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勾選欲報名校系科</a:t>
            </a:r>
            <a:r>
              <a:rPr kumimoji="0"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kumimoji="0" lang="en-US" altLang="zh-TW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、學程</a:t>
            </a:r>
            <a:endParaRPr kumimoji="0"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0800000" flipH="1" flipV="1">
            <a:off x="3851920" y="4102971"/>
            <a:ext cx="5040560" cy="625137"/>
          </a:xfrm>
          <a:prstGeom prst="wedgeRectCallout">
            <a:avLst>
              <a:gd name="adj1" fmla="val -63261"/>
              <a:gd name="adj2" fmla="val -3157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</a:t>
            </a:r>
            <a:r>
              <a:rPr kumimoji="0"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完成，點選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「我要</a:t>
            </a:r>
            <a:r>
              <a:rPr kumimoji="0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進行下一頁報名資料</a:t>
            </a:r>
            <a:r>
              <a:rPr kumimoji="0"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</a:t>
            </a:r>
            <a:r>
              <a:rPr kumimoji="0"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kumimoji="0" lang="zh-TW" alt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4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84368" y="2996952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8313" y="3850300"/>
            <a:ext cx="1254765" cy="2526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98790" y="2147584"/>
            <a:ext cx="2193290" cy="1855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10467" y="3356992"/>
            <a:ext cx="829485" cy="165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15616" y="3356992"/>
            <a:ext cx="829485" cy="165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82085" y="3356992"/>
            <a:ext cx="829485" cy="165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0312" y="3532695"/>
            <a:ext cx="829485" cy="165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3986" y="3558625"/>
            <a:ext cx="829485" cy="165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21464"/>
          <a:stretch/>
        </p:blipFill>
        <p:spPr>
          <a:xfrm>
            <a:off x="35169" y="1380902"/>
            <a:ext cx="8918162" cy="4464496"/>
          </a:xfrm>
          <a:prstGeom prst="rect">
            <a:avLst/>
          </a:prstGeom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80975" y="285750"/>
            <a:ext cx="8639175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入學招生第二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階段報名系統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資料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確定送出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5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155" y="2151735"/>
            <a:ext cx="4876190" cy="1314286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 rot="10800000" flipH="1" flipV="1">
            <a:off x="4361763" y="4704473"/>
            <a:ext cx="4533143" cy="1440160"/>
          </a:xfrm>
          <a:prstGeom prst="roundRect">
            <a:avLst/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點選「確定送出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確定送出後，不得修改</a:t>
            </a:r>
            <a:r>
              <a:rPr kumimoji="0"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」按鈕</a:t>
            </a:r>
            <a:r>
              <a:rPr kumimoji="0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，彈跳視窗</a:t>
            </a:r>
            <a:r>
              <a:rPr kumimoji="0"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kumimoji="0"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確定畫面</a:t>
            </a:r>
            <a:endParaRPr kumimoji="0"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87497" y="1430713"/>
            <a:ext cx="2304256" cy="166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7526200" cy="5479876"/>
          </a:xfrm>
          <a:prstGeom prst="rect">
            <a:avLst/>
          </a:prstGeom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80975" y="285750"/>
            <a:ext cx="91440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學招生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第二階段報名系統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完成報名提示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圖樣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6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 flipH="1" flipV="1">
            <a:off x="1050576" y="4797152"/>
            <a:ext cx="6552728" cy="720725"/>
          </a:xfrm>
          <a:prstGeom prst="wedgeRectCallout">
            <a:avLst>
              <a:gd name="adj1" fmla="val 4270"/>
              <a:gd name="adj2" fmla="val -87303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出現鳳梨寶寶圖示或「您已經完成第二階段報名資料確認，無法再進行修改」訊息提示，才算完成第二階段個別報名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4436"/>
          <a:stretch/>
        </p:blipFill>
        <p:spPr>
          <a:xfrm>
            <a:off x="641848" y="836713"/>
            <a:ext cx="7746576" cy="6021288"/>
          </a:xfrm>
          <a:prstGeom prst="rect">
            <a:avLst/>
          </a:prstGeom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80975" y="285750"/>
            <a:ext cx="91440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  <a:r>
              <a:rPr lang="zh-TW" altLang="en-US" sz="3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招生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第二階段報名系統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列印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表件</a:t>
            </a: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173015" y="2154858"/>
            <a:ext cx="463550" cy="4032250"/>
          </a:xfrm>
          <a:prstGeom prst="wedgeRectCallout">
            <a:avLst>
              <a:gd name="adj1" fmla="val 208174"/>
              <a:gd name="adj2" fmla="val 5510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/>
          <a:lstStyle/>
          <a:p>
            <a:pPr algn="ctr">
              <a:buClr>
                <a:schemeClr val="accent1"/>
              </a:buClr>
            </a:pP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低收入戶考生劃撥單功能反白無需繳費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 rot="10800000" flipH="1" flipV="1">
            <a:off x="5393655" y="2200617"/>
            <a:ext cx="3493740" cy="1223226"/>
          </a:xfrm>
          <a:prstGeom prst="rect">
            <a:avLst/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考生自行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下載列印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報名相關表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，於規定時間</a:t>
            </a:r>
            <a:r>
              <a:rPr kumimoji="0"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內完成繳費並寄</a:t>
            </a:r>
            <a:r>
              <a:rPr kumimoji="0"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kumimoji="0" lang="en-US" altLang="zh-TW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accent1"/>
              </a:buClr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（應屆畢業考生統一由就讀學校集體繳費及繳件）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7</a:t>
            </a:fld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5445224"/>
            <a:ext cx="7632848" cy="1412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0800000" flipH="1" flipV="1">
            <a:off x="4283968" y="5165761"/>
            <a:ext cx="3888432" cy="432971"/>
          </a:xfrm>
          <a:prstGeom prst="rect">
            <a:avLst/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提供考生追蹤甄試學校收件繳費情形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4283" y="1925299"/>
            <a:ext cx="2304256" cy="1662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 rot="10800000" flipH="1" flipV="1">
            <a:off x="2717916" y="1564937"/>
            <a:ext cx="6219825" cy="360362"/>
          </a:xfrm>
          <a:prstGeom prst="wedgeRectCallout">
            <a:avLst>
              <a:gd name="adj1" fmla="val -17412"/>
              <a:gd name="adj2" fmla="val 283366"/>
            </a:avLst>
          </a:prstGeom>
          <a:gradFill rotWithShape="1">
            <a:gsLst>
              <a:gs pos="0">
                <a:srgbClr val="B7FFA4"/>
              </a:gs>
              <a:gs pos="35001">
                <a:srgbClr val="CCFFC0"/>
              </a:gs>
              <a:gs pos="100000">
                <a:srgbClr val="EAFFE5"/>
              </a:gs>
            </a:gsLst>
            <a:lin ang="16200000" scaled="1"/>
          </a:gradFill>
          <a:ln w="9525" algn="ctr">
            <a:solidFill>
              <a:srgbClr val="78C85D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kumimoji="0" lang="zh-TW" altLang="zh-TW" sz="1800" dirty="0">
                <a:latin typeface="微軟正黑體" pitchFamily="34" charset="-120"/>
                <a:ea typeface="微軟正黑體" pitchFamily="34" charset="-120"/>
              </a:rPr>
              <a:t>系統產生表件須用</a:t>
            </a:r>
            <a:r>
              <a:rPr kumimoji="0" lang="en-US" altLang="zh-TW" sz="18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開啟，無</a:t>
            </a:r>
            <a:r>
              <a:rPr kumimoji="0" lang="en-US" altLang="zh-TW" sz="18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1800" dirty="0">
                <a:latin typeface="微軟正黑體" pitchFamily="34" charset="-120"/>
                <a:ea typeface="微軟正黑體" pitchFamily="34" charset="-120"/>
              </a:rPr>
              <a:t>軟體考生可先下載安裝</a:t>
            </a:r>
            <a:endParaRPr kumimoji="0" lang="zh-TW" altLang="en-US" sz="18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48889"/>
          <a:stretch/>
        </p:blipFill>
        <p:spPr>
          <a:xfrm>
            <a:off x="575370" y="1196752"/>
            <a:ext cx="8208912" cy="3312368"/>
          </a:xfrm>
          <a:prstGeom prst="rect">
            <a:avLst/>
          </a:prstGeom>
        </p:spPr>
      </p:pic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41437" y="5373215"/>
            <a:ext cx="8676778" cy="10156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完成甄選入學申請校系科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en-US" altLang="zh-TW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、學程確認單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應屆畢業生：將本確認單、連同甄試費用及書面資料繳交高中職學校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非應屆畢業生：自行留存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" y="285750"/>
            <a:ext cx="9144000" cy="647700"/>
          </a:xfrm>
          <a:ln/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甄選入學招生第二階段報名系統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kern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相關表件</a:t>
            </a:r>
            <a:endParaRPr lang="en-US" altLang="zh-TW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8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5736" y="2094716"/>
            <a:ext cx="1224136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標題 1"/>
          <p:cNvSpPr>
            <a:spLocks noGrp="1"/>
          </p:cNvSpPr>
          <p:nvPr>
            <p:ph type="title" idx="4294967295"/>
          </p:nvPr>
        </p:nvSpPr>
        <p:spPr>
          <a:xfrm>
            <a:off x="133350" y="357188"/>
            <a:ext cx="8686800" cy="563562"/>
          </a:xfrm>
        </p:spPr>
        <p:txBody>
          <a:bodyPr/>
          <a:lstStyle/>
          <a:p>
            <a:pPr eaLnBrk="1" hangingPunct="1"/>
            <a:r>
              <a:rPr lang="zh-TW" altLang="en-US" sz="4200" dirty="0">
                <a:solidFill>
                  <a:srgbClr val="16164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甄選入學招生報名流程</a:t>
            </a:r>
            <a:endParaRPr lang="zh-TW" altLang="en-US" sz="4200" dirty="0" smtClean="0">
              <a:solidFill>
                <a:srgbClr val="16164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A49E5-3A20-407A-9D87-6D755D365273}" type="slidenum"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pPr>
                <a:defRPr/>
              </a:pPr>
              <a:t>9</a:t>
            </a:fld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239713" y="4533106"/>
            <a:ext cx="4510087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各甄選學校公告錄取正、備取生</a:t>
            </a:r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名單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239713" y="5101431"/>
            <a:ext cx="4510087" cy="3968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3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正取生及備取生至本委員會</a:t>
            </a:r>
            <a:r>
              <a:rPr lang="zh-TW" altLang="en-US" sz="1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網路登記就讀</a:t>
            </a:r>
            <a:r>
              <a:rPr lang="zh-TW" altLang="en-US" sz="13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13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序</a:t>
            </a:r>
            <a:r>
              <a:rPr lang="en-US" altLang="zh-TW" sz="13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3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3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3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239713" y="1693069"/>
            <a:ext cx="4510087" cy="395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公告資格審查結果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239713" y="2261394"/>
            <a:ext cx="4510087" cy="395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第一階段報名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239713" y="2829719"/>
            <a:ext cx="4510087" cy="395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本委員會網站公告第一階段篩選結果</a:t>
            </a: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239713" y="3398044"/>
            <a:ext cx="4510087" cy="395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+mn-ea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239713" y="3964781"/>
            <a:ext cx="4510087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委員會網站</a:t>
            </a:r>
            <a:r>
              <a: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提供甄選總成績</a:t>
            </a:r>
            <a:r>
              <a:rPr lang="zh-TW" altLang="en-US" sz="1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</a:t>
            </a:r>
            <a:r>
              <a:rPr lang="en-US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使用通行碼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239713" y="5669756"/>
            <a:ext cx="4510087" cy="395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就讀志願序統一分發放榜</a:t>
            </a:r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39713" y="1124744"/>
            <a:ext cx="4510087" cy="395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defPPr>
              <a:defRPr lang="zh-TW"/>
            </a:defPPr>
            <a:lvl1pPr algn="ctr">
              <a:defRPr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非應屆生登錄基本資料及繳交報名資格文件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4669684" y="1180306"/>
            <a:ext cx="4224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dist"/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105.4.20(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~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105.5.5(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郵戳為憑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4710560" y="2270919"/>
            <a:ext cx="4224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105.5.18(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三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)10:00~105.5.26(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)17:00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4710560" y="3971131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105.6.28(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4710560" y="4542631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105.6.30(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</a:t>
            </a: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4710560" y="5114131"/>
            <a:ext cx="43140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105.6.30(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~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105.7.4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一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)17:00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4710560" y="1699419"/>
            <a:ext cx="26084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公告時間：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105.5.17(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66" name="肘形接點 65"/>
          <p:cNvCxnSpPr>
            <a:stCxn id="58" idx="2"/>
            <a:endCxn id="48" idx="0"/>
          </p:cNvCxnSpPr>
          <p:nvPr/>
        </p:nvCxnSpPr>
        <p:spPr>
          <a:xfrm rot="5400000">
            <a:off x="2409032" y="1606550"/>
            <a:ext cx="171450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>
            <a:stCxn id="48" idx="2"/>
            <a:endCxn id="50" idx="0"/>
          </p:cNvCxnSpPr>
          <p:nvPr/>
        </p:nvCxnSpPr>
        <p:spPr>
          <a:xfrm rot="5400000">
            <a:off x="2409032" y="2174875"/>
            <a:ext cx="171450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接點 68"/>
          <p:cNvCxnSpPr>
            <a:stCxn id="50" idx="2"/>
            <a:endCxn id="51" idx="0"/>
          </p:cNvCxnSpPr>
          <p:nvPr/>
        </p:nvCxnSpPr>
        <p:spPr>
          <a:xfrm rot="5400000">
            <a:off x="2409032" y="2743200"/>
            <a:ext cx="171450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接點 69"/>
          <p:cNvCxnSpPr>
            <a:stCxn id="51" idx="2"/>
            <a:endCxn id="52" idx="0"/>
          </p:cNvCxnSpPr>
          <p:nvPr/>
        </p:nvCxnSpPr>
        <p:spPr>
          <a:xfrm rot="5400000">
            <a:off x="2409032" y="3311525"/>
            <a:ext cx="171450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接點 70"/>
          <p:cNvCxnSpPr>
            <a:stCxn id="52" idx="2"/>
            <a:endCxn id="54" idx="0"/>
          </p:cNvCxnSpPr>
          <p:nvPr/>
        </p:nvCxnSpPr>
        <p:spPr>
          <a:xfrm rot="5400000">
            <a:off x="2408238" y="3879056"/>
            <a:ext cx="17303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接點 71"/>
          <p:cNvCxnSpPr>
            <a:stCxn id="54" idx="2"/>
            <a:endCxn id="45" idx="0"/>
          </p:cNvCxnSpPr>
          <p:nvPr/>
        </p:nvCxnSpPr>
        <p:spPr>
          <a:xfrm rot="5400000">
            <a:off x="2408238" y="4447381"/>
            <a:ext cx="17303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接點 72"/>
          <p:cNvCxnSpPr>
            <a:stCxn id="45" idx="2"/>
            <a:endCxn id="46" idx="0"/>
          </p:cNvCxnSpPr>
          <p:nvPr/>
        </p:nvCxnSpPr>
        <p:spPr>
          <a:xfrm rot="5400000">
            <a:off x="2408238" y="5015706"/>
            <a:ext cx="17303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接點 73"/>
          <p:cNvCxnSpPr>
            <a:stCxn id="46" idx="2"/>
            <a:endCxn id="56" idx="0"/>
          </p:cNvCxnSpPr>
          <p:nvPr/>
        </p:nvCxnSpPr>
        <p:spPr>
          <a:xfrm rot="5400000">
            <a:off x="2408238" y="5584031"/>
            <a:ext cx="173038" cy="158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4710560" y="2882106"/>
            <a:ext cx="2698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105.5.31(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10:00</a:t>
            </a: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4710560" y="3412331"/>
            <a:ext cx="42242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105.5.31(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二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)10:00~105.6.4 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六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)17:00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sp>
        <p:nvSpPr>
          <p:cNvPr id="85" name="Text Box 21"/>
          <p:cNvSpPr txBox="1">
            <a:spLocks noChangeArrowheads="1"/>
          </p:cNvSpPr>
          <p:nvPr/>
        </p:nvSpPr>
        <p:spPr bwMode="auto">
          <a:xfrm>
            <a:off x="4710560" y="5717381"/>
            <a:ext cx="251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105.7.7(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10:00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239713" y="6222404"/>
            <a:ext cx="4510087" cy="395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就讀志願序統一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分發報到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4710560" y="6270029"/>
            <a:ext cx="2787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開放時間：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105.7.14(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四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)12:00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楷書體W3" pitchFamily="65" charset="-120"/>
              </a:rPr>
              <a:t>前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  <a:cs typeface="華康楷書體W3" pitchFamily="65" charset="-120"/>
            </a:endParaRPr>
          </a:p>
        </p:txBody>
      </p:sp>
      <p:cxnSp>
        <p:nvCxnSpPr>
          <p:cNvPr id="90" name="直線單箭頭接點 89"/>
          <p:cNvCxnSpPr>
            <a:stCxn id="56" idx="2"/>
            <a:endCxn id="87" idx="0"/>
          </p:cNvCxnSpPr>
          <p:nvPr/>
        </p:nvCxnSpPr>
        <p:spPr>
          <a:xfrm>
            <a:off x="2494757" y="6065044"/>
            <a:ext cx="0" cy="1573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0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自訂 1">
      <a:majorFont>
        <a:latin typeface="Arial"/>
        <a:ea typeface="華康新特明體"/>
        <a:cs typeface=""/>
      </a:majorFont>
      <a:minorFont>
        <a:latin typeface="Arial"/>
        <a:ea typeface="華康中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23658</TotalTime>
  <Words>1116</Words>
  <Application>Microsoft Office PowerPoint</Application>
  <PresentationFormat>如螢幕大小 (4:3)</PresentationFormat>
  <Paragraphs>120</Paragraphs>
  <Slides>16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自訂設計</vt:lpstr>
      <vt:lpstr>PowerPoint 簡報</vt:lpstr>
      <vt:lpstr>甄選入學招生第二階段報名系統登入頁</vt:lpstr>
      <vt:lpstr>PowerPoint 簡報</vt:lpstr>
      <vt:lpstr>PowerPoint 簡報</vt:lpstr>
      <vt:lpstr>PowerPoint 簡報</vt:lpstr>
      <vt:lpstr>PowerPoint 簡報</vt:lpstr>
      <vt:lpstr>PowerPoint 簡報</vt:lpstr>
      <vt:lpstr>甄選入學招生第二階段報名系統 相關表件</vt:lpstr>
      <vt:lpstr>甄選入學招生報名流程</vt:lpstr>
      <vt:lpstr>PowerPoint 簡報</vt:lpstr>
      <vt:lpstr>甄選入學招生就讀志願序登記系統登入頁</vt:lpstr>
      <vt:lpstr>甄選入學招生就讀志願序登記系統閱讀選填注意事項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</cp:lastModifiedBy>
  <cp:revision>1205</cp:revision>
  <cp:lastPrinted>2016-03-11T06:55:55Z</cp:lastPrinted>
  <dcterms:created xsi:type="dcterms:W3CDTF">2010-11-29T05:36:38Z</dcterms:created>
  <dcterms:modified xsi:type="dcterms:W3CDTF">2016-03-18T02:21:00Z</dcterms:modified>
</cp:coreProperties>
</file>