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260" r:id="rId2"/>
    <p:sldId id="397" r:id="rId3"/>
    <p:sldId id="350" r:id="rId4"/>
    <p:sldId id="367" r:id="rId5"/>
    <p:sldId id="351" r:id="rId6"/>
    <p:sldId id="374" r:id="rId7"/>
    <p:sldId id="369" r:id="rId8"/>
    <p:sldId id="368" r:id="rId9"/>
    <p:sldId id="279" r:id="rId10"/>
    <p:sldId id="375" r:id="rId11"/>
    <p:sldId id="396" r:id="rId12"/>
    <p:sldId id="270" r:id="rId13"/>
    <p:sldId id="381" r:id="rId14"/>
    <p:sldId id="322" r:id="rId15"/>
    <p:sldId id="289" r:id="rId16"/>
    <p:sldId id="290" r:id="rId17"/>
    <p:sldId id="321" r:id="rId18"/>
    <p:sldId id="291" r:id="rId19"/>
    <p:sldId id="371" r:id="rId20"/>
    <p:sldId id="292" r:id="rId21"/>
    <p:sldId id="382" r:id="rId22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C02767B-D8B0-4F9F-9B09-B3E0BAE2C1E1}">
          <p14:sldIdLst>
            <p14:sldId id="260"/>
            <p14:sldId id="397"/>
            <p14:sldId id="350"/>
            <p14:sldId id="367"/>
            <p14:sldId id="351"/>
            <p14:sldId id="374"/>
            <p14:sldId id="369"/>
            <p14:sldId id="368"/>
            <p14:sldId id="279"/>
            <p14:sldId id="375"/>
            <p14:sldId id="396"/>
            <p14:sldId id="270"/>
            <p14:sldId id="381"/>
            <p14:sldId id="322"/>
            <p14:sldId id="289"/>
            <p14:sldId id="290"/>
            <p14:sldId id="321"/>
            <p14:sldId id="291"/>
            <p14:sldId id="371"/>
            <p14:sldId id="292"/>
            <p14:sldId id="3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0000FF"/>
    <a:srgbClr val="B08600"/>
    <a:srgbClr val="0000CC"/>
    <a:srgbClr val="990000"/>
    <a:srgbClr val="FF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6429" autoAdjust="0"/>
  </p:normalViewPr>
  <p:slideViewPr>
    <p:cSldViewPr>
      <p:cViewPr>
        <p:scale>
          <a:sx n="85" d="100"/>
          <a:sy n="85" d="100"/>
        </p:scale>
        <p:origin x="-7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FCB6B16-75CF-4ABE-AC10-B967520D9BCA}" type="datetimeFigureOut">
              <a:rPr lang="zh-TW" altLang="en-US"/>
              <a:pPr>
                <a:defRPr/>
              </a:pPr>
              <a:t>2016/3/18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E6A19104-4C82-4A23-AD3C-D07E427ED4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327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98C671-E24C-47C1-8404-E71356B68E21}" type="slidenum">
              <a:rPr lang="zh-TW" altLang="en-US" smtClean="0"/>
              <a:pPr/>
              <a:t>1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03388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72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8AC86B-F391-4981-8A40-E18C810C98B5}" type="slidenum">
              <a:rPr lang="zh-TW" altLang="en-US" smtClean="0"/>
              <a:pPr/>
              <a:t>10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12908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93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2190BA-F074-444F-8437-3E25FFED82D4}" type="slidenum">
              <a:rPr lang="zh-TW" altLang="en-US" smtClean="0"/>
              <a:pPr/>
              <a:t>11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192697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93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2190BA-F074-444F-8437-3E25FFED82D4}" type="slidenum">
              <a:rPr lang="zh-TW" altLang="en-US" smtClean="0"/>
              <a:pPr/>
              <a:t>12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91915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93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2190BA-F074-444F-8437-3E25FFED82D4}" type="slidenum">
              <a:rPr lang="zh-TW" altLang="en-US" smtClean="0"/>
              <a:pPr/>
              <a:t>13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231927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13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88C63B-1676-4350-8D58-505725FB89CA}" type="slidenum">
              <a:rPr lang="zh-TW" altLang="en-US" smtClean="0"/>
              <a:pPr/>
              <a:t>14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04745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54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A58BEA-8942-4D31-A3E7-F1EFC8C031DE}" type="slidenum">
              <a:rPr lang="zh-TW" altLang="en-US" smtClean="0"/>
              <a:pPr/>
              <a:t>15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08018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75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C96F13-9E0F-4F27-B43E-47D5E8218F5A}" type="slidenum">
              <a:rPr lang="zh-TW" altLang="en-US" smtClean="0"/>
              <a:pPr/>
              <a:t>16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40968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957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E272D3-BAD2-436F-A1A4-F499D5424534}" type="slidenum">
              <a:rPr lang="zh-TW" altLang="en-US" smtClean="0"/>
              <a:pPr/>
              <a:t>17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527078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116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0C9130-22A1-48D9-959A-817CE60ED8C3}" type="slidenum">
              <a:rPr lang="zh-TW" altLang="en-US" smtClean="0"/>
              <a:pPr/>
              <a:t>18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85276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116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0C9130-22A1-48D9-959A-817CE60ED8C3}" type="slidenum">
              <a:rPr lang="zh-TW" altLang="en-US" smtClean="0"/>
              <a:pPr/>
              <a:t>19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4130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850475-6E17-47D5-AB3B-688758F72121}" type="slidenum">
              <a:rPr lang="zh-TW" altLang="en-US" smtClean="0"/>
              <a:pPr/>
              <a:t>2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43644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136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80907-310A-4656-A2F5-B1A3D7A4527C}" type="slidenum">
              <a:rPr lang="zh-TW" altLang="en-US" smtClean="0"/>
              <a:pPr/>
              <a:t>20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159891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136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80907-310A-4656-A2F5-B1A3D7A4527C}" type="slidenum">
              <a:rPr lang="zh-TW" altLang="en-US" smtClean="0"/>
              <a:pPr/>
              <a:t>21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8791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11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CB1B78-D52E-4AEA-A7A5-3A9FB08F3695}" type="slidenum">
              <a:rPr lang="zh-TW" altLang="en-US" smtClean="0"/>
              <a:pPr/>
              <a:t>3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67623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31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44833F-06AF-438C-AEA6-F3B3527AD722}" type="slidenum">
              <a:rPr lang="zh-TW" altLang="en-US" smtClean="0"/>
              <a:pPr/>
              <a:t>4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57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31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44833F-06AF-438C-AEA6-F3B3527AD722}" type="slidenum">
              <a:rPr lang="zh-TW" altLang="en-US" smtClean="0"/>
              <a:pPr/>
              <a:t>5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921188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31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44833F-06AF-438C-AEA6-F3B3527AD722}" type="slidenum">
              <a:rPr lang="zh-TW" altLang="en-US" smtClean="0"/>
              <a:pPr/>
              <a:t>6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95289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31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44833F-06AF-438C-AEA6-F3B3527AD722}" type="slidenum">
              <a:rPr lang="zh-TW" altLang="en-US" smtClean="0"/>
              <a:pPr/>
              <a:t>7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592587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22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975ACB-9F47-46BF-8BCE-B87FBB01F5C2}" type="slidenum">
              <a:rPr lang="zh-TW" altLang="en-US" smtClean="0"/>
              <a:pPr/>
              <a:t>8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736538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52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4B7730-D28E-4D23-95C2-28A2937439B7}" type="slidenum">
              <a:rPr lang="zh-TW" altLang="en-US" smtClean="0"/>
              <a:pPr/>
              <a:t>9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7578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文件 3"/>
          <p:cNvSpPr>
            <a:spLocks noChangeArrowheads="1"/>
          </p:cNvSpPr>
          <p:nvPr userDrawn="1"/>
        </p:nvSpPr>
        <p:spPr bwMode="auto">
          <a:xfrm flipV="1">
            <a:off x="0" y="5033963"/>
            <a:ext cx="9144000" cy="1824037"/>
          </a:xfrm>
          <a:prstGeom prst="flowChartDocument">
            <a:avLst/>
          </a:prstGeom>
          <a:solidFill>
            <a:srgbClr val="EC6E82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39552" y="2420887"/>
            <a:ext cx="7992888" cy="36000"/>
          </a:xfrm>
          <a:prstGeom prst="rect">
            <a:avLst/>
          </a:prstGeom>
          <a:gradFill flip="none" rotWithShape="1">
            <a:gsLst>
              <a:gs pos="0">
                <a:srgbClr val="EC6E82"/>
              </a:gs>
              <a:gs pos="50000">
                <a:srgbClr val="C00000"/>
              </a:gs>
              <a:gs pos="100000">
                <a:srgbClr val="EC6E8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437063"/>
            <a:ext cx="71278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7538" y="8778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41538" y="2547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新細明體" charset="-120"/>
              </a:defRPr>
            </a:lvl1pPr>
          </a:lstStyle>
          <a:p>
            <a:pPr>
              <a:defRPr/>
            </a:pPr>
            <a:fld id="{3500514F-6FC2-46D8-A85F-3C94B4DCFE24}" type="datetime1">
              <a:rPr lang="zh-TW" altLang="en-US"/>
              <a:pPr>
                <a:defRPr/>
              </a:pPr>
              <a:t>2016/3/18</a:t>
            </a:fld>
            <a:endParaRPr lang="en-US" altLang="zh-TW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7BAF-E677-45CB-9475-4CFDE0F857E5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新細明體" charset="-120"/>
              </a:defRPr>
            </a:lvl1pPr>
          </a:lstStyle>
          <a:p>
            <a:pPr>
              <a:defRPr/>
            </a:pPr>
            <a:fld id="{E83F12E3-3079-4219-A97A-DBCACCD73A33}" type="datetime1">
              <a:rPr lang="zh-TW" altLang="en-US"/>
              <a:pPr>
                <a:defRPr/>
              </a:pPr>
              <a:t>2016/3/18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2F52-33C3-461C-B336-61E0BF74D67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260350"/>
            <a:ext cx="2171700" cy="5865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6362700" cy="5865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新細明體" charset="-120"/>
              </a:defRPr>
            </a:lvl1pPr>
          </a:lstStyle>
          <a:p>
            <a:pPr>
              <a:defRPr/>
            </a:pPr>
            <a:fld id="{D662AD37-C59B-4C35-897B-7024F5C2401E}" type="datetime1">
              <a:rPr lang="zh-TW" altLang="en-US"/>
              <a:pPr>
                <a:defRPr/>
              </a:pPr>
              <a:t>2016/3/18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35E7-D0ED-4E10-8B98-E84FA2BBBCE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新細明體" charset="-120"/>
              </a:defRPr>
            </a:lvl1pPr>
          </a:lstStyle>
          <a:p>
            <a:pPr>
              <a:defRPr/>
            </a:pPr>
            <a:fld id="{B327BEEA-5D76-4A95-860B-7DDD5184A221}" type="datetime1">
              <a:rPr lang="zh-TW" altLang="en-US"/>
              <a:pPr>
                <a:defRPr/>
              </a:pPr>
              <a:t>2016/3/18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D582-221A-4A7A-9495-2A399212636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新細明體" charset="-120"/>
              </a:defRPr>
            </a:lvl1pPr>
          </a:lstStyle>
          <a:p>
            <a:pPr>
              <a:defRPr/>
            </a:pPr>
            <a:fld id="{F3AE1BC2-B6F7-437A-85B7-ACAD539BC4BC}" type="datetime1">
              <a:rPr lang="zh-TW" altLang="en-US"/>
              <a:pPr>
                <a:defRPr/>
              </a:pPr>
              <a:t>2016/3/18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B5E9-C946-4F22-B681-ACB48077753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新細明體" charset="-120"/>
              </a:defRPr>
            </a:lvl1pPr>
          </a:lstStyle>
          <a:p>
            <a:pPr>
              <a:defRPr/>
            </a:pPr>
            <a:fld id="{B016954F-FFBD-4F4C-8ABE-990C6BDFF6F5}" type="datetime1">
              <a:rPr lang="zh-TW" altLang="en-US"/>
              <a:pPr>
                <a:defRPr/>
              </a:pPr>
              <a:t>2016/3/18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FA9C-9757-48D0-AB97-3B4D606A3E4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新細明體" charset="-120"/>
              </a:defRPr>
            </a:lvl1pPr>
          </a:lstStyle>
          <a:p>
            <a:pPr>
              <a:defRPr/>
            </a:pPr>
            <a:fld id="{1EC23F6B-7825-4D4B-8FB7-05639917F46A}" type="datetime1">
              <a:rPr lang="zh-TW" altLang="en-US"/>
              <a:pPr>
                <a:defRPr/>
              </a:pPr>
              <a:t>2016/3/18</a:t>
            </a:fld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D64D3-6625-4CCA-A9E3-D8FC187CD0D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新細明體" charset="-120"/>
              </a:defRPr>
            </a:lvl1pPr>
          </a:lstStyle>
          <a:p>
            <a:pPr>
              <a:defRPr/>
            </a:pPr>
            <a:fld id="{0081A0DD-84B3-4D2A-8C50-2F78C7CD624C}" type="datetime1">
              <a:rPr lang="zh-TW" altLang="en-US"/>
              <a:pPr>
                <a:defRPr/>
              </a:pPr>
              <a:t>2016/3/18</a:t>
            </a:fld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93427-5144-4932-A5B0-109E2D6DE41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新細明體" charset="-120"/>
              </a:defRPr>
            </a:lvl1pPr>
          </a:lstStyle>
          <a:p>
            <a:pPr>
              <a:defRPr/>
            </a:pPr>
            <a:fld id="{0BF5D3FC-C90B-444D-8B29-BA1942940CE5}" type="datetime1">
              <a:rPr lang="zh-TW" altLang="en-US"/>
              <a:pPr>
                <a:defRPr/>
              </a:pPr>
              <a:t>2016/3/18</a:t>
            </a:fld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8750-B979-4FD8-9265-21A68E55B35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新細明體" charset="-120"/>
              </a:defRPr>
            </a:lvl1pPr>
          </a:lstStyle>
          <a:p>
            <a:pPr>
              <a:defRPr/>
            </a:pPr>
            <a:fld id="{8A47ECC2-E079-4717-8DB0-E182175DD539}" type="datetime1">
              <a:rPr lang="zh-TW" altLang="en-US"/>
              <a:pPr>
                <a:defRPr/>
              </a:pPr>
              <a:t>2016/3/18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0F7F-9C52-4983-991A-70C8FE7A957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新細明體" charset="-120"/>
              </a:defRPr>
            </a:lvl1pPr>
          </a:lstStyle>
          <a:p>
            <a:pPr>
              <a:defRPr/>
            </a:pPr>
            <a:fld id="{10D9DD59-2CA1-48EE-9601-6D1E99C31D2A}" type="datetime1">
              <a:rPr lang="zh-TW" altLang="en-US"/>
              <a:pPr>
                <a:defRPr/>
              </a:pPr>
              <a:t>2016/3/18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4676-07F5-4095-8965-06479221E69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90550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E9467992-FEA1-4D5D-A598-5C6FD2318A8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" name="矩形 9"/>
          <p:cNvSpPr/>
          <p:nvPr/>
        </p:nvSpPr>
        <p:spPr>
          <a:xfrm>
            <a:off x="-8802" y="1014003"/>
            <a:ext cx="7992888" cy="36000"/>
          </a:xfrm>
          <a:prstGeom prst="rect">
            <a:avLst/>
          </a:prstGeom>
          <a:gradFill flip="none" rotWithShape="1">
            <a:gsLst>
              <a:gs pos="0">
                <a:srgbClr val="EC6E82"/>
              </a:gs>
              <a:gs pos="50000">
                <a:srgbClr val="C00000"/>
              </a:gs>
              <a:gs pos="100000">
                <a:srgbClr val="EC6E8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pic>
        <p:nvPicPr>
          <p:cNvPr id="1034" name="圖片 10" descr="聯合會logo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196013"/>
            <a:ext cx="25923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30907E-2116-4610-B63E-9CC048FBC372}" type="slidenum">
              <a:rPr lang="zh-TW" altLang="en-US" smtClean="0"/>
              <a:pPr/>
              <a:t>1</a:t>
            </a:fld>
            <a:endParaRPr lang="en-US" altLang="zh-TW" dirty="0" smtClean="0"/>
          </a:p>
        </p:txBody>
      </p:sp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395288" y="404813"/>
            <a:ext cx="8686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一、重要日程</a:t>
            </a:r>
          </a:p>
        </p:txBody>
      </p:sp>
      <p:graphicFrame>
        <p:nvGraphicFramePr>
          <p:cNvPr id="5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921277"/>
              </p:ext>
            </p:extLst>
          </p:nvPr>
        </p:nvGraphicFramePr>
        <p:xfrm>
          <a:off x="251520" y="1340768"/>
          <a:ext cx="8176422" cy="4696338"/>
        </p:xfrm>
        <a:graphic>
          <a:graphicData uri="http://schemas.openxmlformats.org/drawingml/2006/table">
            <a:tbl>
              <a:tblPr/>
              <a:tblGrid>
                <a:gridCol w="4247332"/>
                <a:gridCol w="3929090"/>
              </a:tblGrid>
              <a:tr h="295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項目</a:t>
                      </a:r>
                    </a:p>
                  </a:txBody>
                  <a:tcPr marL="90004" marR="90004" marT="46779" marB="467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時程</a:t>
                      </a:r>
                    </a:p>
                  </a:txBody>
                  <a:tcPr marL="90004" marR="90004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9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高中職免登記資格審查勾選作業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4" marR="90004" marT="46779" marB="467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105.5.9(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一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)10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：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00~105.5.13(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五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)17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：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00</a:t>
                      </a:r>
                    </a:p>
                  </a:txBody>
                  <a:tcPr marL="90004" marR="90004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考生資格審查登錄及繳件</a:t>
                      </a:r>
                    </a:p>
                  </a:txBody>
                  <a:tcPr marL="90004" marR="90004" marT="46779" marB="467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105.5.26(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四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)10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：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00~105.6.15(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三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)17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：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00</a:t>
                      </a:r>
                    </a:p>
                  </a:txBody>
                  <a:tcPr marL="90004" marR="90004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資格審查結果公告</a:t>
                      </a:r>
                    </a:p>
                  </a:txBody>
                  <a:tcPr marL="90004" marR="90004" marT="46779" marB="467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105.6.29</a:t>
                      </a:r>
                      <a:r>
                        <a:rPr lang="en-US" altLang="zh-TW" sz="1700" b="1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700" b="1" dirty="0" smtClean="0"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altLang="zh-TW" sz="1700" b="1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en-US" altLang="zh-TW" sz="17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zh-TW" altLang="en-US" sz="17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7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endParaRPr lang="zh-TW" altLang="en-US" sz="17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0004" marR="90004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2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繳費</a:t>
                      </a:r>
                    </a:p>
                  </a:txBody>
                  <a:tcPr marL="90004" marR="90004" marT="46779" marB="467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集體繳費： 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105.7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.5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二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)10</a:t>
                      </a:r>
                      <a:r>
                        <a:rPr kumimoji="1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：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00</a:t>
                      </a:r>
                      <a:r>
                        <a:rPr kumimoji="1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 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~</a:t>
                      </a:r>
                      <a:r>
                        <a:rPr kumimoji="1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 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105.7.11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一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)17</a:t>
                      </a:r>
                      <a:r>
                        <a:rPr kumimoji="1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：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00</a:t>
                      </a:r>
                      <a:endParaRPr kumimoji="1" lang="en-US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個別繳費：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105.7.12(</a:t>
                      </a:r>
                      <a:r>
                        <a:rPr kumimoji="1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二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)10</a:t>
                      </a:r>
                      <a:r>
                        <a:rPr kumimoji="1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：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00~105.7.18(</a:t>
                      </a:r>
                      <a:r>
                        <a:rPr kumimoji="1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一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)24</a:t>
                      </a:r>
                      <a:r>
                        <a:rPr kumimoji="1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：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【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便利商店繳費至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105.7.13(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三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止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】</a:t>
                      </a:r>
                    </a:p>
                  </a:txBody>
                  <a:tcPr marL="90004" marR="90004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實際招生名額及總成績級距人數統計公告</a:t>
                      </a:r>
                    </a:p>
                  </a:txBody>
                  <a:tcPr marL="90004" marR="90004" marT="46779" marB="467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105.7.22(</a:t>
                      </a:r>
                      <a:r>
                        <a:rPr kumimoji="1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五</a:t>
                      </a:r>
                      <a:r>
                        <a:rPr kumimoji="1" lang="en-US" altLang="zh-TW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)10</a:t>
                      </a:r>
                      <a:r>
                        <a:rPr kumimoji="1" lang="zh-TW" altLang="en-US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：</a:t>
                      </a:r>
                      <a:r>
                        <a:rPr kumimoji="1" lang="en-US" altLang="zh-TW" sz="18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00 </a:t>
                      </a:r>
                      <a:endParaRPr kumimoji="1" lang="en-US" altLang="zh-TW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0004" marR="90004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個人總成績及排名查詢</a:t>
                      </a:r>
                    </a:p>
                  </a:txBody>
                  <a:tcPr marL="90004" marR="90004" marT="46779" marB="467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0004" marR="90004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網路選填登記志願</a:t>
                      </a:r>
                    </a:p>
                  </a:txBody>
                  <a:tcPr marL="90004" marR="90004" marT="46779" marB="467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105.7.22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五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)10</a:t>
                      </a:r>
                      <a:r>
                        <a:rPr kumimoji="1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：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00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~105.7.27(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三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)17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：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00</a:t>
                      </a:r>
                    </a:p>
                  </a:txBody>
                  <a:tcPr marL="90004" marR="90004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錄取公告及分發結果查詢</a:t>
                      </a:r>
                    </a:p>
                  </a:txBody>
                  <a:tcPr marL="90004" marR="90004" marT="46779" marB="467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105.8.2(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二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)10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：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Arial Unicode MS" pitchFamily="34" charset="-120"/>
                        </a:rPr>
                        <a:t>00</a:t>
                      </a:r>
                    </a:p>
                  </a:txBody>
                  <a:tcPr marL="90004" marR="90004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直線接點 5"/>
          <p:cNvCxnSpPr/>
          <p:nvPr/>
        </p:nvCxnSpPr>
        <p:spPr>
          <a:xfrm flipV="1">
            <a:off x="4714837" y="3031443"/>
            <a:ext cx="3537955" cy="453788"/>
          </a:xfrm>
          <a:prstGeom prst="line">
            <a:avLst/>
          </a:prstGeom>
          <a:ln w="1143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4644008" y="2967236"/>
            <a:ext cx="3608784" cy="582202"/>
          </a:xfrm>
          <a:prstGeom prst="line">
            <a:avLst/>
          </a:prstGeom>
          <a:ln w="1143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A3388A-485F-457B-84C8-FC6C607AE133}" type="slidenum">
              <a:rPr lang="zh-TW" altLang="en-US" smtClean="0"/>
              <a:pPr/>
              <a:t>10</a:t>
            </a:fld>
            <a:endParaRPr lang="en-US" altLang="zh-TW" dirty="0" smtClean="0"/>
          </a:p>
        </p:txBody>
      </p:sp>
      <p:sp>
        <p:nvSpPr>
          <p:cNvPr id="96258" name="標題 1"/>
          <p:cNvSpPr txBox="1">
            <a:spLocks/>
          </p:cNvSpPr>
          <p:nvPr/>
        </p:nvSpPr>
        <p:spPr bwMode="auto">
          <a:xfrm>
            <a:off x="336550" y="333375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操作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介面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94865"/>
            <a:ext cx="7966894" cy="5626610"/>
          </a:xfrm>
          <a:prstGeom prst="rect">
            <a:avLst/>
          </a:prstGeom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73112" y="3717032"/>
            <a:ext cx="3095625" cy="611187"/>
          </a:xfrm>
          <a:prstGeom prst="wedgeRectCallout">
            <a:avLst>
              <a:gd name="adj1" fmla="val 61635"/>
              <a:gd name="adj2" fmla="val -55474"/>
            </a:avLst>
          </a:prstGeom>
          <a:gradFill rotWithShape="0">
            <a:gsLst>
              <a:gs pos="100000">
                <a:srgbClr val="80D4F2">
                  <a:alpha val="0"/>
                </a:srgbClr>
              </a:gs>
              <a:gs pos="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考生可在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可登記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校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系科（組）學程志願」清單內，點選此按鈕加入志願。</a:t>
            </a:r>
            <a:endParaRPr lang="zh-TW" altLang="en-US" sz="1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4932040" y="4509120"/>
            <a:ext cx="1995488" cy="709613"/>
          </a:xfrm>
          <a:prstGeom prst="wedgeRectCallout">
            <a:avLst>
              <a:gd name="adj1" fmla="val -70593"/>
              <a:gd name="adj2" fmla="val -22598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考生可點選此按鈕以調整位於「已選取志願」清單內的志願順序。</a:t>
            </a:r>
            <a:endParaRPr lang="zh-TW" altLang="en-US" sz="1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220072" y="5589240"/>
            <a:ext cx="2814638" cy="714375"/>
          </a:xfrm>
          <a:prstGeom prst="wedgeRectCallout">
            <a:avLst>
              <a:gd name="adj1" fmla="val -74656"/>
              <a:gd name="adj2" fmla="val 2143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考生在「已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選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填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志願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」清單內選擇想刪除的志願後，點選此按鈕，則會刪除考生所選擇的志願。</a:t>
            </a:r>
            <a:endParaRPr lang="zh-TW" altLang="en-US" sz="1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5796136" y="1543936"/>
            <a:ext cx="2554287" cy="574675"/>
          </a:xfrm>
          <a:prstGeom prst="wedgeRectCallout">
            <a:avLst>
              <a:gd name="adj1" fmla="val -30506"/>
              <a:gd name="adj2" fmla="val 182384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考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生可直接輸入校系科</a:t>
            </a:r>
            <a:r>
              <a:rPr lang="en-US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組</a:t>
            </a:r>
            <a:r>
              <a:rPr lang="en-US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、學程志願代碼加入志願。</a:t>
            </a:r>
            <a:endParaRPr lang="zh-TW" altLang="en-US" sz="1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7197303" y="3717032"/>
            <a:ext cx="1674813" cy="998537"/>
          </a:xfrm>
          <a:prstGeom prst="wedgeRectCallout">
            <a:avLst>
              <a:gd name="adj1" fmla="val -42904"/>
              <a:gd name="adj2" fmla="val -86562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點選此按鈕，則會清除考生在「已選取志願」清單內所有的志願。</a:t>
            </a:r>
            <a:endParaRPr lang="zh-TW" altLang="en-US" sz="1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3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638EC4-CFB0-4D7C-8E4C-DB58894AD64A}" type="slidenum">
              <a:rPr lang="zh-TW" altLang="en-US" smtClean="0"/>
              <a:pPr/>
              <a:t>11</a:t>
            </a:fld>
            <a:endParaRPr lang="en-US" altLang="zh-TW" dirty="0" smtClean="0"/>
          </a:p>
        </p:txBody>
      </p:sp>
      <p:sp>
        <p:nvSpPr>
          <p:cNvPr id="98306" name="標題 1"/>
          <p:cNvSpPr txBox="1">
            <a:spLocks/>
          </p:cNvSpPr>
          <p:nvPr/>
        </p:nvSpPr>
        <p:spPr bwMode="auto">
          <a:xfrm>
            <a:off x="323850" y="40005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儲存練習版試填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8307" name="矩形 5"/>
          <p:cNvSpPr>
            <a:spLocks noChangeArrowheads="1"/>
          </p:cNvSpPr>
          <p:nvPr/>
        </p:nvSpPr>
        <p:spPr bwMode="auto">
          <a:xfrm>
            <a:off x="372331" y="1124645"/>
            <a:ext cx="774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考生可於練習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版系統試填志願完成後，點選「產生志願碼」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按鈕後會出現志願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碼視窗，請考生點選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儲存，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系統將產生檔案</a:t>
            </a:r>
            <a:r>
              <a:rPr lang="en-US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記事本格式</a:t>
            </a:r>
            <a:r>
              <a:rPr lang="en-US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供考生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儲存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至電腦。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9" y="1787647"/>
            <a:ext cx="7416824" cy="4809705"/>
          </a:xfrm>
          <a:prstGeom prst="rect">
            <a:avLst/>
          </a:prstGeom>
        </p:spPr>
      </p:pic>
      <p:sp>
        <p:nvSpPr>
          <p:cNvPr id="15" name="向右箭號 14"/>
          <p:cNvSpPr/>
          <p:nvPr/>
        </p:nvSpPr>
        <p:spPr>
          <a:xfrm rot="8092100">
            <a:off x="6784595" y="4260316"/>
            <a:ext cx="568619" cy="179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068904" y="43239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1</a:t>
            </a:r>
            <a:endParaRPr lang="zh-TW" altLang="en-US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572000" y="58052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2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9426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638EC4-CFB0-4D7C-8E4C-DB58894AD64A}" type="slidenum">
              <a:rPr lang="zh-TW" altLang="en-US" smtClean="0"/>
              <a:pPr/>
              <a:t>12</a:t>
            </a:fld>
            <a:endParaRPr lang="en-US" altLang="zh-TW" dirty="0" smtClean="0"/>
          </a:p>
        </p:txBody>
      </p:sp>
      <p:sp>
        <p:nvSpPr>
          <p:cNvPr id="98306" name="標題 1"/>
          <p:cNvSpPr txBox="1">
            <a:spLocks/>
          </p:cNvSpPr>
          <p:nvPr/>
        </p:nvSpPr>
        <p:spPr bwMode="auto">
          <a:xfrm>
            <a:off x="323850" y="40005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貼上志願碼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8307" name="矩形 5"/>
          <p:cNvSpPr>
            <a:spLocks noChangeArrowheads="1"/>
          </p:cNvSpPr>
          <p:nvPr/>
        </p:nvSpPr>
        <p:spPr bwMode="auto">
          <a:xfrm>
            <a:off x="323850" y="1124645"/>
            <a:ext cx="774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考生可複製</a:t>
            </a: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網路選填登記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志願練習版系統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所選填之志願至本系統。請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點選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「貼上志願碼」按鈕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此時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出現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貼上志願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碼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文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字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方塊，請將先前儲存之志願代碼複製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並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貼上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於此文字方塊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志願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碼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顯示於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文字方塊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內，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點選「確定」按鈕，此時會出現提示訊息，點選「確認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後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志願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碼將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存入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本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系統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並出現在「已選取志願」清單內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79" y="2201863"/>
            <a:ext cx="8136904" cy="4428430"/>
          </a:xfrm>
          <a:prstGeom prst="rect">
            <a:avLst/>
          </a:prstGeom>
        </p:spPr>
      </p:pic>
      <p:sp>
        <p:nvSpPr>
          <p:cNvPr id="3" name="向右箭號 2"/>
          <p:cNvSpPr/>
          <p:nvPr/>
        </p:nvSpPr>
        <p:spPr>
          <a:xfrm rot="1687843">
            <a:off x="2323004" y="2904360"/>
            <a:ext cx="568619" cy="179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向右箭號 3"/>
          <p:cNvSpPr/>
          <p:nvPr/>
        </p:nvSpPr>
        <p:spPr>
          <a:xfrm rot="17159181">
            <a:off x="4896109" y="4861510"/>
            <a:ext cx="1118668" cy="2001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587508" y="26800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1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5004048" y="5157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2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638EC4-CFB0-4D7C-8E4C-DB58894AD64A}" type="slidenum">
              <a:rPr lang="zh-TW" altLang="en-US" smtClean="0"/>
              <a:pPr/>
              <a:t>13</a:t>
            </a:fld>
            <a:endParaRPr lang="en-US" altLang="zh-TW" dirty="0" smtClean="0"/>
          </a:p>
        </p:txBody>
      </p:sp>
      <p:sp>
        <p:nvSpPr>
          <p:cNvPr id="98306" name="標題 1"/>
          <p:cNvSpPr txBox="1">
            <a:spLocks/>
          </p:cNvSpPr>
          <p:nvPr/>
        </p:nvSpPr>
        <p:spPr bwMode="auto">
          <a:xfrm>
            <a:off x="323850" y="40005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預覽志願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90" y="1592796"/>
            <a:ext cx="7704856" cy="3996444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868144" y="1119559"/>
            <a:ext cx="2232025" cy="760412"/>
          </a:xfrm>
          <a:prstGeom prst="wedgeRectCallout">
            <a:avLst>
              <a:gd name="adj1" fmla="val -78960"/>
              <a:gd name="adj2" fmla="val 48593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點選「預覽志願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」後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，會顯示考生目前已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選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填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所有志願清單。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18267" y="2294874"/>
            <a:ext cx="3168352" cy="720080"/>
          </a:xfrm>
          <a:prstGeom prst="wedgeRectCallout">
            <a:avLst>
              <a:gd name="adj1" fmla="val 62870"/>
              <a:gd name="adj2" fmla="val 12095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點選「列印此頁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列印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預覽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志願清單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請注意，</a:t>
            </a:r>
            <a:r>
              <a:rPr lang="zh-TW" altLang="zh-TW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此</a:t>
            </a:r>
            <a:r>
              <a:rPr lang="zh-TW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清單</a:t>
            </a:r>
            <a:r>
              <a:rPr lang="zh-TW" altLang="zh-TW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確定送出之</a:t>
            </a:r>
            <a:r>
              <a:rPr lang="zh-TW" altLang="zh-TW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</a:t>
            </a:r>
            <a:r>
              <a:rPr lang="zh-TW" altLang="zh-TW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表，僅供</a:t>
            </a:r>
            <a:r>
              <a:rPr lang="zh-TW" altLang="zh-TW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參考。</a:t>
            </a:r>
            <a:endParaRPr lang="zh-TW" altLang="zh-TW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向右箭號 10"/>
          <p:cNvSpPr/>
          <p:nvPr/>
        </p:nvSpPr>
        <p:spPr>
          <a:xfrm rot="6163578">
            <a:off x="4654013" y="2267915"/>
            <a:ext cx="568619" cy="179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2BC2ED-6839-4F63-AABA-0231D129DBDC}" type="slidenum">
              <a:rPr lang="zh-TW" altLang="en-US" smtClean="0"/>
              <a:pPr/>
              <a:t>14</a:t>
            </a:fld>
            <a:endParaRPr lang="en-US" altLang="zh-TW" dirty="0" smtClean="0"/>
          </a:p>
        </p:txBody>
      </p:sp>
      <p:sp>
        <p:nvSpPr>
          <p:cNvPr id="100354" name="標題 1"/>
          <p:cNvSpPr txBox="1">
            <a:spLocks/>
          </p:cNvSpPr>
          <p:nvPr/>
        </p:nvSpPr>
        <p:spPr bwMode="auto">
          <a:xfrm>
            <a:off x="323850" y="40005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暫存志願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7" y="1268760"/>
            <a:ext cx="7881697" cy="4536504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16016" y="3212976"/>
            <a:ext cx="3762375" cy="1152128"/>
          </a:xfrm>
          <a:prstGeom prst="wedgeRectCallout">
            <a:avLst>
              <a:gd name="adj1" fmla="val -135624"/>
              <a:gd name="adj2" fmla="val -201401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在選填登記志願期間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考生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點選「暫存志願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」，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此時會顯示提示訊息，請詳閱相關注意事項，點選「確認」後，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系統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將暫存考生目前所選填的志願清單，以利下次登入可再進行選填登記志願操作。</a:t>
            </a:r>
            <a:endParaRPr lang="zh-TW" altLang="en-US" sz="1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向右箭號 9"/>
          <p:cNvSpPr/>
          <p:nvPr/>
        </p:nvSpPr>
        <p:spPr>
          <a:xfrm rot="2697146">
            <a:off x="1261336" y="1708994"/>
            <a:ext cx="509174" cy="1913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C29B07-A492-4CCE-90FC-EB1B84C28C2B}" type="slidenum">
              <a:rPr lang="zh-TW" altLang="en-US" smtClean="0"/>
              <a:pPr/>
              <a:t>15</a:t>
            </a:fld>
            <a:endParaRPr lang="en-US" altLang="zh-TW" dirty="0" smtClean="0"/>
          </a:p>
        </p:txBody>
      </p:sp>
      <p:sp>
        <p:nvSpPr>
          <p:cNvPr id="104450" name="標題 1"/>
          <p:cNvSpPr txBox="1">
            <a:spLocks/>
          </p:cNvSpPr>
          <p:nvPr/>
        </p:nvSpPr>
        <p:spPr bwMode="auto">
          <a:xfrm>
            <a:off x="395288" y="333375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登記志願確定送出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96751"/>
            <a:ext cx="7561088" cy="5048473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104184" y="3356992"/>
            <a:ext cx="3141662" cy="1152128"/>
          </a:xfrm>
          <a:prstGeom prst="wedgeRectCallout">
            <a:avLst>
              <a:gd name="adj1" fmla="val -133995"/>
              <a:gd name="adj2" fmla="val -179494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點選「登記志願確定送出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」後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，可開始進行確認完成選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填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登記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志願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動作。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此時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考生若未選滿</a:t>
            </a:r>
            <a:r>
              <a:rPr lang="en-US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199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個志願數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出現提示訊息，若確認不再繼續加選或異動，請點選「確認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1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3305317">
            <a:off x="2060062" y="2030464"/>
            <a:ext cx="415365" cy="1954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A0E85F-F050-4C87-9156-9640F983A1FE}" type="slidenum">
              <a:rPr lang="zh-TW" altLang="en-US" smtClean="0"/>
              <a:pPr/>
              <a:t>16</a:t>
            </a:fld>
            <a:endParaRPr lang="en-US" altLang="zh-TW" dirty="0" smtClean="0"/>
          </a:p>
        </p:txBody>
      </p:sp>
      <p:sp>
        <p:nvSpPr>
          <p:cNvPr id="106498" name="標題 1"/>
          <p:cNvSpPr txBox="1">
            <a:spLocks/>
          </p:cNvSpPr>
          <p:nvPr/>
        </p:nvSpPr>
        <p:spPr bwMode="auto">
          <a:xfrm>
            <a:off x="250825" y="404813"/>
            <a:ext cx="84772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登記志願確定送出主</a:t>
            </a:r>
            <a:r>
              <a:rPr lang="zh-TW" altLang="en-US" sz="2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畫面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87249"/>
            <a:ext cx="7632848" cy="4734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89D016-2C50-4FC0-B497-BC863123B448}" type="slidenum">
              <a:rPr lang="zh-TW" altLang="en-US" smtClean="0"/>
              <a:pPr/>
              <a:t>17</a:t>
            </a:fld>
            <a:endParaRPr lang="en-US" altLang="zh-TW" dirty="0" smtClean="0"/>
          </a:p>
        </p:txBody>
      </p:sp>
      <p:sp>
        <p:nvSpPr>
          <p:cNvPr id="108546" name="標題 1"/>
          <p:cNvSpPr txBox="1">
            <a:spLocks/>
          </p:cNvSpPr>
          <p:nvPr/>
        </p:nvSpPr>
        <p:spPr bwMode="auto">
          <a:xfrm>
            <a:off x="425450" y="333375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志願確定送出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1"/>
            <a:ext cx="7745983" cy="4599359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220072" y="4221088"/>
            <a:ext cx="3065463" cy="1728192"/>
          </a:xfrm>
          <a:prstGeom prst="wedgeRectCallout">
            <a:avLst>
              <a:gd name="adj1" fmla="val -103295"/>
              <a:gd name="adj2" fmla="val 9183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若考生已確定不再變更志願，請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輸入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「身分</a:t>
            </a:r>
            <a:r>
              <a:rPr lang="zh-TW" altLang="en-US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證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統一編號」、「出生</a:t>
            </a:r>
            <a:r>
              <a:rPr lang="zh-TW" altLang="en-US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年月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日」、「統測准考證號碼」、「通行碼」及「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驗證碼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並點選「志願無誤，確定送出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」，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進行志願確定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送出</a:t>
            </a:r>
            <a:r>
              <a:rPr lang="zh-TW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此時系統會出現提示訊息，若考生確定不再變更志願，請點選「確認」按鈕。</a:t>
            </a: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3440435" y="4005064"/>
            <a:ext cx="1203573" cy="1173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EE0BA2-0A38-4BEA-9F8B-B4329A67A557}" type="slidenum">
              <a:rPr lang="zh-TW" altLang="en-US" smtClean="0"/>
              <a:pPr/>
              <a:t>18</a:t>
            </a:fld>
            <a:endParaRPr lang="en-US" altLang="zh-TW" dirty="0" smtClean="0"/>
          </a:p>
        </p:txBody>
      </p:sp>
      <p:sp>
        <p:nvSpPr>
          <p:cNvPr id="110594" name="標題 1"/>
          <p:cNvSpPr txBox="1">
            <a:spLocks/>
          </p:cNvSpPr>
          <p:nvPr/>
        </p:nvSpPr>
        <p:spPr bwMode="auto">
          <a:xfrm>
            <a:off x="385763" y="333375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完成選填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志願圖示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3"/>
            <a:ext cx="784887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EE0BA2-0A38-4BEA-9F8B-B4329A67A557}" type="slidenum">
              <a:rPr lang="zh-TW" altLang="en-US" smtClean="0"/>
              <a:pPr/>
              <a:t>19</a:t>
            </a:fld>
            <a:endParaRPr lang="en-US" altLang="zh-TW" dirty="0" smtClean="0"/>
          </a:p>
        </p:txBody>
      </p:sp>
      <p:sp>
        <p:nvSpPr>
          <p:cNvPr id="110594" name="標題 1"/>
          <p:cNvSpPr txBox="1">
            <a:spLocks/>
          </p:cNvSpPr>
          <p:nvPr/>
        </p:nvSpPr>
        <p:spPr bwMode="auto">
          <a:xfrm>
            <a:off x="385763" y="333375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完成選填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志願訊息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231665"/>
            <a:ext cx="8280920" cy="43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8AE388-24C5-4F2B-9CE9-7641537CB1DC}" type="slidenum">
              <a:rPr lang="zh-TW" altLang="en-US" smtClean="0"/>
              <a:pPr/>
              <a:t>2</a:t>
            </a:fld>
            <a:endParaRPr lang="en-US" altLang="zh-TW" dirty="0" smtClean="0"/>
          </a:p>
        </p:txBody>
      </p:sp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323850" y="404813"/>
            <a:ext cx="8686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重要事項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8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/9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504" y="1196752"/>
            <a:ext cx="865130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200" b="1" kern="100" dirty="0" smtClean="0">
                <a:ea typeface="標楷體"/>
                <a:cs typeface="Times New Roman"/>
              </a:rPr>
              <a:t>招生簡章修訂事項</a:t>
            </a:r>
            <a:r>
              <a:rPr lang="en-US" altLang="zh-TW" sz="2200" b="1" kern="100" dirty="0" smtClean="0">
                <a:ea typeface="標楷體"/>
                <a:cs typeface="Times New Roman"/>
              </a:rPr>
              <a:t>105.3.2: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依據教育部</a:t>
            </a:r>
            <a:r>
              <a:rPr lang="en-US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26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日臺教技（一）字第</a:t>
            </a:r>
            <a:r>
              <a:rPr lang="en-US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1050026234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號函規定，低收入</a:t>
            </a:r>
            <a:endParaRPr lang="en-US" altLang="zh-TW" sz="2000" b="1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戶考生報名費全額減免、</a:t>
            </a:r>
            <a:r>
              <a:rPr lang="zh-TW" altLang="en-US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中低收入戶考生報名費減免</a:t>
            </a:r>
            <a:r>
              <a:rPr lang="en-US" altLang="zh-TW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60%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。本招生登記費</a:t>
            </a:r>
            <a:endParaRPr lang="en-US" altLang="zh-TW" sz="2000" b="1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新臺幣</a:t>
            </a:r>
            <a:r>
              <a:rPr lang="en-US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220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元，低收入戶考生全免、</a:t>
            </a:r>
            <a:r>
              <a:rPr lang="zh-TW" altLang="en-US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中低收入戶考生新臺幣</a:t>
            </a:r>
            <a:r>
              <a:rPr lang="en-US" altLang="zh-TW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88</a:t>
            </a:r>
            <a:r>
              <a:rPr lang="zh-TW" altLang="en-US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b="1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招生簡章修訂頁碼</a:t>
            </a:r>
            <a:r>
              <a:rPr lang="en-US" altLang="zh-TW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</a:t>
            </a:r>
            <a:r>
              <a:rPr lang="zh-TW" altLang="en-US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128</a:t>
            </a:r>
            <a:r>
              <a:rPr lang="zh-TW" altLang="en-US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129</a:t>
            </a:r>
            <a:r>
              <a:rPr lang="zh-TW" altLang="en-US" sz="2000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頁</a:t>
            </a:r>
            <a:r>
              <a:rPr lang="zh-TW" altLang="en-US" sz="20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b="1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7F0F8-D91A-4627-8CFA-108A600D83AD}" type="slidenum">
              <a:rPr lang="zh-TW" altLang="en-US" smtClean="0"/>
              <a:pPr/>
              <a:t>20</a:t>
            </a:fld>
            <a:endParaRPr lang="en-US" altLang="zh-TW" dirty="0" smtClean="0"/>
          </a:p>
        </p:txBody>
      </p:sp>
      <p:sp>
        <p:nvSpPr>
          <p:cNvPr id="112642" name="標題 1"/>
          <p:cNvSpPr txBox="1">
            <a:spLocks/>
          </p:cNvSpPr>
          <p:nvPr/>
        </p:nvSpPr>
        <p:spPr bwMode="auto">
          <a:xfrm>
            <a:off x="395288" y="333375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儲存及列印志願表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6" y="1340768"/>
            <a:ext cx="7748972" cy="3960440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940152" y="3429000"/>
            <a:ext cx="2592288" cy="2088232"/>
          </a:xfrm>
          <a:prstGeom prst="wedgeRectCallout">
            <a:avLst>
              <a:gd name="adj1" fmla="val -102209"/>
              <a:gd name="adj2" fmla="val -72641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志願表為考生完成網路選填登記志願之重要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憑證，</a:t>
            </a: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請考生務必下載儲存至電腦或列印並妥善保存，以免影響自身權益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 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。考生申請分發複查時，須檢附志願表，本委員會始予受理；未確定送出之考生，將無法列印志願表，即喪失申請分發複查之資格，請考生特別注意。</a:t>
            </a:r>
            <a:endParaRPr lang="zh-TW" altLang="zh-TW" sz="1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7F0F8-D91A-4627-8CFA-108A600D83AD}" type="slidenum">
              <a:rPr lang="zh-TW" altLang="en-US" smtClean="0"/>
              <a:pPr/>
              <a:t>21</a:t>
            </a:fld>
            <a:endParaRPr lang="en-US" altLang="zh-TW" dirty="0" smtClean="0"/>
          </a:p>
        </p:txBody>
      </p:sp>
      <p:sp>
        <p:nvSpPr>
          <p:cNvPr id="112642" name="標題 1"/>
          <p:cNvSpPr txBox="1">
            <a:spLocks/>
          </p:cNvSpPr>
          <p:nvPr/>
        </p:nvSpPr>
        <p:spPr bwMode="auto">
          <a:xfrm>
            <a:off x="395288" y="333375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樣張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380" y="1252179"/>
            <a:ext cx="4896545" cy="49685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41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7A3A77-F570-49BA-913E-5864F3974A89}" type="slidenum">
              <a:rPr lang="zh-TW" altLang="en-US" smtClean="0"/>
              <a:pPr/>
              <a:t>3</a:t>
            </a:fld>
            <a:endParaRPr lang="en-US" altLang="zh-TW" dirty="0" smtClean="0"/>
          </a:p>
        </p:txBody>
      </p:sp>
      <p:sp>
        <p:nvSpPr>
          <p:cNvPr id="90114" name="標題 1"/>
          <p:cNvSpPr txBox="1">
            <a:spLocks/>
          </p:cNvSpPr>
          <p:nvPr/>
        </p:nvSpPr>
        <p:spPr bwMode="auto">
          <a:xfrm>
            <a:off x="250825" y="404813"/>
            <a:ext cx="85693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7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7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網路選填登記志願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入口網站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5" y="1412776"/>
            <a:ext cx="8411055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61EF5B-6A10-4D8C-B8F8-6A7A672A5AAB}" type="slidenum">
              <a:rPr lang="zh-TW" altLang="en-US" smtClean="0"/>
              <a:pPr/>
              <a:t>4</a:t>
            </a:fld>
            <a:endParaRPr lang="en-US" altLang="zh-TW" dirty="0" smtClean="0"/>
          </a:p>
        </p:txBody>
      </p:sp>
      <p:sp>
        <p:nvSpPr>
          <p:cNvPr id="92163" name="標題 1"/>
          <p:cNvSpPr txBox="1">
            <a:spLocks/>
          </p:cNvSpPr>
          <p:nvPr/>
        </p:nvSpPr>
        <p:spPr bwMode="auto">
          <a:xfrm>
            <a:off x="353491" y="309563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首次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登入設定通行碼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52" y="1196752"/>
            <a:ext cx="7215900" cy="5048473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724128" y="4509120"/>
            <a:ext cx="1512168" cy="504056"/>
          </a:xfrm>
          <a:prstGeom prst="wedgeRectCallout">
            <a:avLst>
              <a:gd name="adj1" fmla="val -93533"/>
              <a:gd name="adj2" fmla="val -163777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首次登入請先進行設定通行碼</a:t>
            </a:r>
            <a:endParaRPr lang="zh-TW" altLang="zh-TW" sz="1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28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61EF5B-6A10-4D8C-B8F8-6A7A672A5AAB}" type="slidenum">
              <a:rPr lang="zh-TW" altLang="en-US" smtClean="0"/>
              <a:pPr/>
              <a:t>5</a:t>
            </a:fld>
            <a:endParaRPr lang="en-US" altLang="zh-TW" dirty="0" smtClean="0"/>
          </a:p>
        </p:txBody>
      </p:sp>
      <p:sp>
        <p:nvSpPr>
          <p:cNvPr id="92163" name="標題 1"/>
          <p:cNvSpPr txBox="1">
            <a:spLocks/>
          </p:cNvSpPr>
          <p:nvPr/>
        </p:nvSpPr>
        <p:spPr bwMode="auto">
          <a:xfrm>
            <a:off x="395536" y="333375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通行碼設定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72139"/>
            <a:ext cx="8064896" cy="4650789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868144" y="3645024"/>
            <a:ext cx="2592288" cy="1044116"/>
          </a:xfrm>
          <a:prstGeom prst="wedgeRectCallout">
            <a:avLst>
              <a:gd name="adj1" fmla="val -56275"/>
              <a:gd name="adj2" fmla="val -64317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通行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碼設定長度應為</a:t>
            </a:r>
            <a:r>
              <a:rPr lang="en-US" altLang="zh-TW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8~16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個字元</a:t>
            </a:r>
            <a:r>
              <a:rPr lang="zh-TW" altLang="en-US" sz="14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，需包含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英文及數字，通行碼設定完成後請儲存或列印通行</a:t>
            </a:r>
            <a:r>
              <a:rPr lang="zh-TW" altLang="en-US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確認單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並妥善保存。</a:t>
            </a:r>
            <a:endParaRPr lang="zh-TW" altLang="zh-TW" sz="1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61EF5B-6A10-4D8C-B8F8-6A7A672A5AAB}" type="slidenum">
              <a:rPr lang="zh-TW" altLang="en-US" smtClean="0"/>
              <a:pPr/>
              <a:t>6</a:t>
            </a:fld>
            <a:endParaRPr lang="en-US" altLang="zh-TW" dirty="0" smtClean="0"/>
          </a:p>
        </p:txBody>
      </p:sp>
      <p:sp>
        <p:nvSpPr>
          <p:cNvPr id="92163" name="標題 1"/>
          <p:cNvSpPr txBox="1">
            <a:spLocks/>
          </p:cNvSpPr>
          <p:nvPr/>
        </p:nvSpPr>
        <p:spPr bwMode="auto">
          <a:xfrm>
            <a:off x="477838" y="333375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通行碼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設定成功畫面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1285"/>
            <a:ext cx="4392488" cy="288578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638" y="1191284"/>
            <a:ext cx="3507754" cy="497401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向右箭號 9"/>
          <p:cNvSpPr/>
          <p:nvPr/>
        </p:nvSpPr>
        <p:spPr>
          <a:xfrm>
            <a:off x="2555776" y="3212976"/>
            <a:ext cx="19442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3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61EF5B-6A10-4D8C-B8F8-6A7A672A5AAB}" type="slidenum">
              <a:rPr lang="zh-TW" altLang="en-US" smtClean="0"/>
              <a:pPr/>
              <a:t>7</a:t>
            </a:fld>
            <a:endParaRPr lang="en-US" altLang="zh-TW" dirty="0" smtClean="0"/>
          </a:p>
        </p:txBody>
      </p:sp>
      <p:sp>
        <p:nvSpPr>
          <p:cNvPr id="92163" name="標題 1"/>
          <p:cNvSpPr txBox="1">
            <a:spLocks/>
          </p:cNvSpPr>
          <p:nvPr/>
        </p:nvSpPr>
        <p:spPr bwMode="auto">
          <a:xfrm>
            <a:off x="477838" y="333375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登入系統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04665"/>
            <a:ext cx="7406530" cy="504056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436096" y="4221088"/>
            <a:ext cx="2088232" cy="1152128"/>
          </a:xfrm>
          <a:prstGeom prst="wedgeRectCallout">
            <a:avLst>
              <a:gd name="adj1" fmla="val -99815"/>
              <a:gd name="adj2" fmla="val 85415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通行碼設定完成後請考生</a:t>
            </a:r>
            <a:r>
              <a:rPr lang="zh-TW" altLang="en-US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輸入身分證統一編號、出生年月日、統一入學測驗准考證號碼及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通行碼登入系統。</a:t>
            </a:r>
            <a:endParaRPr lang="zh-TW" altLang="zh-TW" sz="1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29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F3EAA6-1061-4ACE-B87C-256D5C0EFD22}" type="slidenum">
              <a:rPr lang="zh-TW" altLang="en-US" smtClean="0"/>
              <a:pPr/>
              <a:t>8</a:t>
            </a:fld>
            <a:endParaRPr lang="en-US" altLang="zh-TW" dirty="0" smtClean="0"/>
          </a:p>
        </p:txBody>
      </p:sp>
      <p:sp>
        <p:nvSpPr>
          <p:cNvPr id="51202" name="標題 1"/>
          <p:cNvSpPr txBox="1">
            <a:spLocks/>
          </p:cNvSpPr>
          <p:nvPr/>
        </p:nvSpPr>
        <p:spPr bwMode="auto">
          <a:xfrm>
            <a:off x="374848" y="333375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隱私權保護政策聲明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8" y="1124744"/>
            <a:ext cx="7581528" cy="5256584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700712" y="5277422"/>
            <a:ext cx="1919288" cy="1440160"/>
          </a:xfrm>
          <a:prstGeom prst="wedgeRectCallout">
            <a:avLst>
              <a:gd name="adj1" fmla="val -78200"/>
              <a:gd name="adj2" fmla="val -11402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首次登入請</a:t>
            </a:r>
            <a:r>
              <a:rPr lang="zh-TW" altLang="en-US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閱讀「隱私權保護政策聲明」內容，並勾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選核</a:t>
            </a:r>
            <a:r>
              <a:rPr lang="zh-TW" altLang="en-US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取方塊，勾選後即可點選「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進行網路選填登記志願」</a:t>
            </a:r>
            <a:r>
              <a:rPr lang="zh-TW" altLang="en-US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進行下一</a:t>
            </a:r>
            <a:r>
              <a:rPr lang="zh-TW" altLang="en-US" sz="1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步驟。</a:t>
            </a:r>
            <a:endParaRPr lang="zh-TW" altLang="zh-TW" sz="1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07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2D00EF-96F7-4D30-B42C-1A8AE401105A}" type="slidenum">
              <a:rPr lang="zh-TW" altLang="en-US" smtClean="0"/>
              <a:pPr/>
              <a:t>9</a:t>
            </a:fld>
            <a:endParaRPr lang="en-US" altLang="zh-TW" dirty="0" smtClean="0"/>
          </a:p>
        </p:txBody>
      </p:sp>
      <p:sp>
        <p:nvSpPr>
          <p:cNvPr id="94210" name="標題 1"/>
          <p:cNvSpPr txBox="1">
            <a:spLocks/>
          </p:cNvSpPr>
          <p:nvPr/>
        </p:nvSpPr>
        <p:spPr bwMode="auto">
          <a:xfrm>
            <a:off x="230188" y="333375"/>
            <a:ext cx="85185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九、網路選填登記志願系統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選填登記志願規則說明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12776"/>
            <a:ext cx="7669360" cy="432048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724128" y="2434431"/>
            <a:ext cx="3280358" cy="1171575"/>
          </a:xfrm>
          <a:prstGeom prst="wedgeRectCallout">
            <a:avLst>
              <a:gd name="adj1" fmla="val -79610"/>
              <a:gd name="adj2" fmla="val 172873"/>
            </a:avLst>
          </a:prstGeom>
          <a:gradFill rotWithShape="0">
            <a:gsLst>
              <a:gs pos="0">
                <a:srgbClr val="80D4F2">
                  <a:alpha val="0"/>
                </a:srgbClr>
              </a:gs>
              <a:gs pos="100000">
                <a:srgbClr val="80D4F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首次登入，考生請詳細閱讀「選填登記志願規則說明」，以免權益受損。</a:t>
            </a:r>
          </a:p>
          <a:p>
            <a:r>
              <a:rPr lang="zh-TW" altLang="en-US" sz="1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了解選填登記志願規則後，勾選下圖中的核取方塊，並點選「同意，開始選填登記志願」即可開始進行選填登記志願。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四技聯登-高職報名宣導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101四技聯登-高職報名宣導</Template>
  <TotalTime>38151</TotalTime>
  <Words>1288</Words>
  <Application>Microsoft Office PowerPoint</Application>
  <PresentationFormat>如螢幕大小 (4:3)</PresentationFormat>
  <Paragraphs>112</Paragraphs>
  <Slides>21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101四技聯登-高職報名宣導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101學年度</dc:title>
  <dc:creator>User</dc:creator>
  <cp:lastModifiedBy>admin</cp:lastModifiedBy>
  <cp:revision>793</cp:revision>
  <cp:lastPrinted>2013-03-19T06:45:32Z</cp:lastPrinted>
  <dcterms:created xsi:type="dcterms:W3CDTF">2011-11-28T00:15:34Z</dcterms:created>
  <dcterms:modified xsi:type="dcterms:W3CDTF">2016-03-18T03:04:52Z</dcterms:modified>
</cp:coreProperties>
</file>