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6" r:id="rId1"/>
  </p:sldMasterIdLst>
  <p:notesMasterIdLst>
    <p:notesMasterId r:id="rId12"/>
  </p:notesMasterIdLst>
  <p:sldIdLst>
    <p:sldId id="256" r:id="rId2"/>
    <p:sldId id="274" r:id="rId3"/>
    <p:sldId id="276" r:id="rId4"/>
    <p:sldId id="278" r:id="rId5"/>
    <p:sldId id="269" r:id="rId6"/>
    <p:sldId id="264" r:id="rId7"/>
    <p:sldId id="271" r:id="rId8"/>
    <p:sldId id="262" r:id="rId9"/>
    <p:sldId id="263" r:id="rId10"/>
    <p:sldId id="27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4782" autoAdjust="0"/>
  </p:normalViewPr>
  <p:slideViewPr>
    <p:cSldViewPr>
      <p:cViewPr>
        <p:scale>
          <a:sx n="66" d="100"/>
          <a:sy n="66" d="100"/>
        </p:scale>
        <p:origin x="-2146" y="-5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880F-C9E4-46CC-8D87-D44AD44AF4DE}" type="datetimeFigureOut">
              <a:rPr lang="zh-TW" altLang="en-US" smtClean="0"/>
              <a:t>2014/9/19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9A128-5425-4C21-8DBD-BD90ADE9A6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22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由於自行車運動和路跑活動盛行，越來越多民眾投入其中。雖然運動可以為身體帶來好處，但如果沒有充足的熱身，讓身體適應，非常容易帶來反效果，也就是運動傷害。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而自行車與路跑活動在運動過程中會讓膝蓋持續彎曲，伸直，反覆執行，假設在沒有熱身狀況下非常容易造成膝關節受傷。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而膝關節是人體重要的關節，乘載了人體百分之九十的體重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---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醫學上診斷膝關節的方式有分侵入性與非侵入性，侵入性以關節鏡和關節腔攝影，需要在人體上挖洞植入鏡頭或注射顯影劑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而非侵入性都以放射性儀器較多，讓病患暴露在輻射環境下。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804D2-85C2-48AA-B4E1-CAFDAD8E8B78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71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由於自行車運動和路跑活動盛行，越來越多民眾投入其中。雖然運動可以為身體帶來好處，但如果沒有充足的熱身，讓身體適應，非常容易帶來反效果，也就是運動傷害。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而自行車與路跑活動在運動過程中會讓膝蓋持續彎曲，伸直，反覆執行，假設在沒有熱身狀況下非常容易造成膝關節受傷。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而膝關節是人體重要的關節，乘載了人體百分之九十的體重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---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醫學上診斷膝關節的方式有分侵入性與非侵入性，侵入性以關節鏡和關節腔攝影，需要在人體上挖洞植入鏡頭或注射顯影劑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而非侵入性都以放射性儀器較多，讓病患暴露在輻射環境下。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804D2-85C2-48AA-B4E1-CAFDAD8E8B78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71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本論文除了以非侵入性的麥克風進行聽診外，</a:t>
            </a:r>
            <a:r>
              <a:rPr lang="zh-TW" altLang="en-US" baseline="0" dirty="0" smtClean="0"/>
              <a:t> 還加入六軸的慣性感測元件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用於收集小腿的伸直與彎曲運動訊號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804D2-85C2-48AA-B4E1-CAFDAD8E8B78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46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本論文除了以非侵入性的麥克風進行聽診外，</a:t>
            </a:r>
            <a:r>
              <a:rPr lang="zh-TW" altLang="en-US" baseline="0" dirty="0" smtClean="0"/>
              <a:t> 還加入六軸的慣性感測元件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用於收集小腿的伸直與彎曲運動訊號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804D2-85C2-48AA-B4E1-CAFDAD8E8B78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460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9A128-5425-4C21-8DBD-BD90ADE9A65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64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9A128-5425-4C21-8DBD-BD90ADE9A65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647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804D2-85C2-48AA-B4E1-CAFDAD8E8B78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14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0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3284538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1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nis\Desktop\圖片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/>
        </p:nvSpPr>
        <p:spPr bwMode="black">
          <a:xfrm>
            <a:off x="0" y="857250"/>
            <a:ext cx="9144000" cy="319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dirty="0">
              <a:ea typeface="新細明體" charset="-120"/>
            </a:endParaRPr>
          </a:p>
        </p:txBody>
      </p:sp>
      <p:pic>
        <p:nvPicPr>
          <p:cNvPr id="7" name="Picture 10" descr="ksu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4450"/>
            <a:ext cx="2857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72250" y="64484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3BA8F-0A8F-4F64-B5FF-50168C939E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C6D9031-6A0A-46FB-AF52-CDBF9F5ECAB7}" type="datetimeFigureOut">
              <a:rPr lang="zh-TW" altLang="en-US"/>
              <a:pPr/>
              <a:t>2014/9/19</a:t>
            </a:fld>
            <a:endParaRPr lang="en-US" altLang="zh-TW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2195042" y="919753"/>
            <a:ext cx="70214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Department of Electronic </a:t>
            </a:r>
            <a:r>
              <a:rPr lang="en-US" altLang="zh-TW" sz="1200" b="1" dirty="0" err="1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Engineering,Biomedical</a:t>
            </a:r>
            <a:r>
              <a:rPr lang="en-US" altLang="zh-TW" sz="1200" b="1" baseline="0" dirty="0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 Signal Processing Laboratory</a:t>
            </a:r>
            <a:endParaRPr lang="en-US" altLang="zh-TW" sz="1200" b="1" dirty="0">
              <a:solidFill>
                <a:schemeClr val="bg1"/>
              </a:solidFill>
              <a:latin typeface="Verdana" pitchFamily="34" charset="0"/>
              <a:ea typeface="新細明體" charset="-12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nis\Desktop\圖片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/>
        </p:nvSpPr>
        <p:spPr bwMode="black">
          <a:xfrm>
            <a:off x="0" y="857250"/>
            <a:ext cx="9144000" cy="319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dirty="0">
              <a:ea typeface="新細明體" charset="-120"/>
            </a:endParaRPr>
          </a:p>
        </p:txBody>
      </p:sp>
      <p:pic>
        <p:nvPicPr>
          <p:cNvPr id="7" name="Picture 10" descr="ksu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4450"/>
            <a:ext cx="2857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248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248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72250" y="64484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A612D-C6B2-49A2-BD01-869200A0EF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1C39980-898A-4A68-8864-1A18C4E3BD92}" type="datetimeFigureOut">
              <a:rPr lang="zh-TW" altLang="en-US"/>
              <a:pPr/>
              <a:t>2014/9/19</a:t>
            </a:fld>
            <a:endParaRPr lang="en-US" altLang="zh-TW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2195042" y="919753"/>
            <a:ext cx="70214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Department of Electronic </a:t>
            </a:r>
            <a:r>
              <a:rPr lang="en-US" altLang="zh-TW" sz="1200" b="1" dirty="0" err="1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Engineering,Biomedical</a:t>
            </a:r>
            <a:r>
              <a:rPr lang="en-US" altLang="zh-TW" sz="1200" b="1" baseline="0" dirty="0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 Signal Processing Laboratory</a:t>
            </a:r>
            <a:endParaRPr lang="en-US" altLang="zh-TW" sz="1200" b="1" dirty="0">
              <a:solidFill>
                <a:schemeClr val="bg1"/>
              </a:solidFill>
              <a:latin typeface="Verdana" pitchFamily="34" charset="0"/>
              <a:ea typeface="新細明體" charset="-12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nis\Desktop\圖片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/>
        </p:nvSpPr>
        <p:spPr bwMode="black">
          <a:xfrm>
            <a:off x="0" y="857250"/>
            <a:ext cx="9144000" cy="319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dirty="0">
              <a:ea typeface="新細明體" charset="-120"/>
            </a:endParaRPr>
          </a:p>
        </p:txBody>
      </p:sp>
      <p:pic>
        <p:nvPicPr>
          <p:cNvPr id="7" name="Picture 10" descr="ksu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4450"/>
            <a:ext cx="2857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57325"/>
            <a:ext cx="8229600" cy="494347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 dirty="0" smtClean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28600" y="304961"/>
            <a:ext cx="8763000" cy="6397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0AB5-91C8-4290-8ADB-5C78D3BA00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D87D616-1328-4045-8C2A-0E8FFE6B0E9B}" type="datetimeFigureOut">
              <a:rPr lang="zh-TW" altLang="en-US"/>
              <a:pPr/>
              <a:t>2014/9/19</a:t>
            </a:fld>
            <a:endParaRPr lang="en-US" altLang="zh-TW"/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2195042" y="919753"/>
            <a:ext cx="70214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Department of Electronic </a:t>
            </a:r>
            <a:r>
              <a:rPr lang="en-US" altLang="zh-TW" sz="1200" b="1" dirty="0" err="1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Engineering,Biomedical</a:t>
            </a:r>
            <a:r>
              <a:rPr lang="en-US" altLang="zh-TW" sz="1200" b="1" baseline="0" dirty="0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 Signal Processing Laboratory</a:t>
            </a:r>
            <a:endParaRPr lang="en-US" altLang="zh-TW" sz="1200" b="1" dirty="0">
              <a:solidFill>
                <a:schemeClr val="bg1"/>
              </a:solidFill>
              <a:latin typeface="Verdana" pitchFamily="34" charset="0"/>
              <a:ea typeface="新細明體" charset="-12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nis\Desktop\圖片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/>
        </p:nvSpPr>
        <p:spPr bwMode="black">
          <a:xfrm>
            <a:off x="0" y="857250"/>
            <a:ext cx="9144000" cy="319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dirty="0">
              <a:ea typeface="新細明體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95042" y="919753"/>
            <a:ext cx="70214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Department of Electronic </a:t>
            </a:r>
            <a:r>
              <a:rPr lang="en-US" altLang="zh-TW" sz="1200" b="1" dirty="0" err="1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Engineering,Biomedical</a:t>
            </a:r>
            <a:r>
              <a:rPr lang="en-US" altLang="zh-TW" sz="1200" b="1" baseline="0" dirty="0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 Signal Processing Laboratory</a:t>
            </a:r>
            <a:endParaRPr lang="en-US" altLang="zh-TW" sz="1200" b="1" dirty="0">
              <a:solidFill>
                <a:schemeClr val="bg1"/>
              </a:solidFill>
              <a:latin typeface="Verdana" pitchFamily="34" charset="0"/>
              <a:ea typeface="新細明體" charset="-120"/>
            </a:endParaRPr>
          </a:p>
        </p:txBody>
      </p:sp>
      <p:pic>
        <p:nvPicPr>
          <p:cNvPr id="7" name="Picture 10" descr="ksu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4450"/>
            <a:ext cx="2857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572250" y="64484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FE5A8-C0BF-4BB4-83FA-04FC0B2193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56AA60D-CB4C-474E-AAC1-FCF027BA3751}" type="datetimeFigureOut">
              <a:rPr lang="zh-TW" altLang="en-US"/>
              <a:pPr/>
              <a:t>2014/9/19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nis\Desktop\圖片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/>
        </p:nvSpPr>
        <p:spPr bwMode="black">
          <a:xfrm>
            <a:off x="0" y="857250"/>
            <a:ext cx="9144000" cy="319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dirty="0">
              <a:ea typeface="新細明體" charset="-120"/>
            </a:endParaRPr>
          </a:p>
        </p:txBody>
      </p:sp>
      <p:pic>
        <p:nvPicPr>
          <p:cNvPr id="7" name="Picture 10" descr="ksu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4450"/>
            <a:ext cx="2857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72250" y="64484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2CCBB-BCEC-41F3-95F0-A7D8C41968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87C8EED-6EA9-426D-8A80-3CBC1F9F3974}" type="datetimeFigureOut">
              <a:rPr lang="zh-TW" altLang="en-US"/>
              <a:pPr/>
              <a:t>2014/9/19</a:t>
            </a:fld>
            <a:endParaRPr lang="en-US" altLang="zh-TW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2195042" y="919753"/>
            <a:ext cx="70214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Department of Electronic </a:t>
            </a:r>
            <a:r>
              <a:rPr lang="en-US" altLang="zh-TW" sz="1200" b="1" dirty="0" err="1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Engineering,Biomedical</a:t>
            </a:r>
            <a:r>
              <a:rPr lang="en-US" altLang="zh-TW" sz="1200" b="1" baseline="0" dirty="0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 Signal Processing Laboratory</a:t>
            </a:r>
            <a:endParaRPr lang="en-US" altLang="zh-TW" sz="1200" b="1" dirty="0">
              <a:solidFill>
                <a:schemeClr val="bg1"/>
              </a:solidFill>
              <a:latin typeface="Verdana" pitchFamily="34" charset="0"/>
              <a:ea typeface="新細明體" charset="-12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nnis\Desktop\圖片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ChangeArrowheads="1"/>
          </p:cNvSpPr>
          <p:nvPr/>
        </p:nvSpPr>
        <p:spPr bwMode="black">
          <a:xfrm>
            <a:off x="0" y="857250"/>
            <a:ext cx="9144000" cy="319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dirty="0">
              <a:ea typeface="新細明體" charset="-120"/>
            </a:endParaRPr>
          </a:p>
        </p:txBody>
      </p:sp>
      <p:pic>
        <p:nvPicPr>
          <p:cNvPr id="8" name="Picture 10" descr="ksu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4450"/>
            <a:ext cx="2857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573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573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6572250" y="64484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50F9A-D2A4-4ACC-8919-70E28A07BB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BF5BBEC-B638-43C7-BDC1-67BAB0E80396}" type="datetimeFigureOut">
              <a:rPr lang="zh-TW" altLang="en-US"/>
              <a:pPr/>
              <a:t>2014/9/19</a:t>
            </a:fld>
            <a:endParaRPr lang="en-US" altLang="zh-TW"/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2195042" y="919753"/>
            <a:ext cx="70214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Department of Electronic </a:t>
            </a:r>
            <a:r>
              <a:rPr lang="en-US" altLang="zh-TW" sz="1200" b="1" dirty="0" err="1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Engineering,Biomedical</a:t>
            </a:r>
            <a:r>
              <a:rPr lang="en-US" altLang="zh-TW" sz="1200" b="1" baseline="0" dirty="0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 Signal Processing Laboratory</a:t>
            </a:r>
            <a:endParaRPr lang="en-US" altLang="zh-TW" sz="1200" b="1" dirty="0">
              <a:solidFill>
                <a:schemeClr val="bg1"/>
              </a:solidFill>
              <a:latin typeface="Verdana" pitchFamily="34" charset="0"/>
              <a:ea typeface="新細明體" charset="-12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nnis\Desktop\圖片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>
            <a:spLocks noChangeArrowheads="1"/>
          </p:cNvSpPr>
          <p:nvPr/>
        </p:nvSpPr>
        <p:spPr bwMode="black">
          <a:xfrm>
            <a:off x="0" y="857250"/>
            <a:ext cx="9144000" cy="319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dirty="0">
              <a:ea typeface="新細明體" charset="-120"/>
            </a:endParaRPr>
          </a:p>
        </p:txBody>
      </p:sp>
      <p:pic>
        <p:nvPicPr>
          <p:cNvPr id="10" name="Picture 10" descr="ksu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4450"/>
            <a:ext cx="2857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1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6572250" y="64484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5B420-4CFA-4AB4-88B6-487C529C16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F169861-0A6D-4AA5-B1D7-1779802CCF79}" type="datetimeFigureOut">
              <a:rPr lang="zh-TW" altLang="en-US"/>
              <a:pPr/>
              <a:t>2014/9/19</a:t>
            </a:fld>
            <a:endParaRPr lang="en-US" altLang="zh-TW"/>
          </a:p>
        </p:txBody>
      </p:sp>
      <p:sp>
        <p:nvSpPr>
          <p:cNvPr id="14" name="文字方塊 13"/>
          <p:cNvSpPr txBox="1"/>
          <p:nvPr userDrawn="1"/>
        </p:nvSpPr>
        <p:spPr>
          <a:xfrm>
            <a:off x="2195042" y="919753"/>
            <a:ext cx="70214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Department of Electronic </a:t>
            </a:r>
            <a:r>
              <a:rPr lang="en-US" altLang="zh-TW" sz="1200" b="1" dirty="0" err="1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Engineering,Biomedical</a:t>
            </a:r>
            <a:r>
              <a:rPr lang="en-US" altLang="zh-TW" sz="1200" b="1" baseline="0" dirty="0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 Signal Processing Laboratory</a:t>
            </a:r>
            <a:endParaRPr lang="en-US" altLang="zh-TW" sz="1200" b="1" dirty="0">
              <a:solidFill>
                <a:schemeClr val="bg1"/>
              </a:solidFill>
              <a:latin typeface="Verdana" pitchFamily="34" charset="0"/>
              <a:ea typeface="新細明體" charset="-12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ennis\Desktop\圖片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6"/>
          <p:cNvSpPr>
            <a:spLocks noChangeArrowheads="1"/>
          </p:cNvSpPr>
          <p:nvPr userDrawn="1"/>
        </p:nvSpPr>
        <p:spPr bwMode="black">
          <a:xfrm>
            <a:off x="0" y="857250"/>
            <a:ext cx="9144000" cy="319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dirty="0">
              <a:ea typeface="新細明體" charset="-120"/>
            </a:endParaRPr>
          </a:p>
        </p:txBody>
      </p:sp>
      <p:pic>
        <p:nvPicPr>
          <p:cNvPr id="6" name="Picture 10" descr="ksu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4450"/>
            <a:ext cx="2857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6572250" y="64484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08652-0A38-42DD-AA47-5E5B1D9067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6FF4A31-F81E-4835-A88E-B53A07C7D132}" type="datetimeFigureOut">
              <a:rPr lang="zh-TW" altLang="en-US"/>
              <a:pPr/>
              <a:t>2014/9/19</a:t>
            </a:fld>
            <a:endParaRPr lang="en-US" altLang="zh-TW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2195042" y="919753"/>
            <a:ext cx="70214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Department of Electronic </a:t>
            </a:r>
            <a:r>
              <a:rPr lang="en-US" altLang="zh-TW" sz="1200" b="1" dirty="0" err="1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Engineering,Biomedical</a:t>
            </a:r>
            <a:r>
              <a:rPr lang="en-US" altLang="zh-TW" sz="1200" b="1" baseline="0" dirty="0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 Signal Processing Laboratory</a:t>
            </a:r>
            <a:endParaRPr lang="en-US" altLang="zh-TW" sz="1200" b="1" dirty="0">
              <a:solidFill>
                <a:schemeClr val="bg1"/>
              </a:solidFill>
              <a:latin typeface="Verdana" pitchFamily="34" charset="0"/>
              <a:ea typeface="新細明體" charset="-12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nnis\Desktop\圖片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/>
          <p:cNvSpPr>
            <a:spLocks noChangeArrowheads="1"/>
          </p:cNvSpPr>
          <p:nvPr/>
        </p:nvSpPr>
        <p:spPr bwMode="black">
          <a:xfrm>
            <a:off x="0" y="857250"/>
            <a:ext cx="9144000" cy="319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dirty="0">
              <a:ea typeface="新細明體" charset="-120"/>
            </a:endParaRPr>
          </a:p>
        </p:txBody>
      </p:sp>
      <p:pic>
        <p:nvPicPr>
          <p:cNvPr id="5" name="Picture 10" descr="ksu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4450"/>
            <a:ext cx="2857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572250" y="64484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E65B6-E9AB-487B-BFE3-3A49C9F133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89A9032-8EBE-40A7-8A02-12F6DFC053F7}" type="datetimeFigureOut">
              <a:rPr lang="zh-TW" altLang="en-US"/>
              <a:pPr/>
              <a:t>2014/9/19</a:t>
            </a:fld>
            <a:endParaRPr lang="en-US" altLang="zh-TW"/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2195042" y="919753"/>
            <a:ext cx="70214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Department of Electronic </a:t>
            </a:r>
            <a:r>
              <a:rPr lang="en-US" altLang="zh-TW" sz="1200" b="1" dirty="0" err="1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Engineering,Biomedical</a:t>
            </a:r>
            <a:r>
              <a:rPr lang="en-US" altLang="zh-TW" sz="1200" b="1" baseline="0" dirty="0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 Signal Processing Laboratory</a:t>
            </a:r>
            <a:endParaRPr lang="en-US" altLang="zh-TW" sz="1200" b="1" dirty="0">
              <a:solidFill>
                <a:schemeClr val="bg1"/>
              </a:solidFill>
              <a:latin typeface="Verdana" pitchFamily="34" charset="0"/>
              <a:ea typeface="新細明體" charset="-120"/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nnis\Desktop\圖片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ChangeArrowheads="1"/>
          </p:cNvSpPr>
          <p:nvPr/>
        </p:nvSpPr>
        <p:spPr bwMode="black">
          <a:xfrm>
            <a:off x="0" y="857250"/>
            <a:ext cx="9144000" cy="319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dirty="0">
              <a:ea typeface="新細明體" charset="-120"/>
            </a:endParaRPr>
          </a:p>
        </p:txBody>
      </p:sp>
      <p:pic>
        <p:nvPicPr>
          <p:cNvPr id="8" name="Picture 10" descr="ksu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4450"/>
            <a:ext cx="2857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6572250" y="64484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5811F-0030-47F0-9021-F69AC3FA60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3D2EB6D-654F-4B8B-AE4F-3A8424EAC3AA}" type="datetimeFigureOut">
              <a:rPr lang="zh-TW" altLang="en-US"/>
              <a:pPr/>
              <a:t>2014/9/19</a:t>
            </a:fld>
            <a:endParaRPr lang="en-US" altLang="zh-TW"/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2195042" y="919753"/>
            <a:ext cx="70214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Department of Electronic </a:t>
            </a:r>
            <a:r>
              <a:rPr lang="en-US" altLang="zh-TW" sz="1200" b="1" dirty="0" err="1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Engineering,Biomedical</a:t>
            </a:r>
            <a:r>
              <a:rPr lang="en-US" altLang="zh-TW" sz="1200" b="1" baseline="0" dirty="0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 Signal Processing Laboratory</a:t>
            </a:r>
            <a:endParaRPr lang="en-US" altLang="zh-TW" sz="1200" b="1" dirty="0">
              <a:solidFill>
                <a:schemeClr val="bg1"/>
              </a:solidFill>
              <a:latin typeface="Verdana" pitchFamily="34" charset="0"/>
              <a:ea typeface="新細明體" charset="-12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nnis\Desktop\圖片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ChangeArrowheads="1"/>
          </p:cNvSpPr>
          <p:nvPr/>
        </p:nvSpPr>
        <p:spPr bwMode="black">
          <a:xfrm>
            <a:off x="0" y="857250"/>
            <a:ext cx="9144000" cy="319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dirty="0">
              <a:ea typeface="新細明體" charset="-120"/>
            </a:endParaRPr>
          </a:p>
        </p:txBody>
      </p:sp>
      <p:pic>
        <p:nvPicPr>
          <p:cNvPr id="8" name="Picture 10" descr="ksu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4450"/>
            <a:ext cx="2857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6572250" y="64484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08E8B-D0AF-4F26-97A0-8B512B5894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12BE835-018C-4841-BBAB-F1EC61661E98}" type="datetimeFigureOut">
              <a:rPr lang="zh-TW" altLang="en-US"/>
              <a:pPr/>
              <a:t>2014/9/19</a:t>
            </a:fld>
            <a:endParaRPr lang="en-US" altLang="zh-TW"/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2195042" y="919753"/>
            <a:ext cx="70214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Department of Electronic </a:t>
            </a:r>
            <a:r>
              <a:rPr lang="en-US" altLang="zh-TW" sz="1200" b="1" dirty="0" err="1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Engineering,Biomedical</a:t>
            </a:r>
            <a:r>
              <a:rPr lang="en-US" altLang="zh-TW" sz="1200" b="1" baseline="0" dirty="0" smtClean="0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 Signal Processing Laboratory</a:t>
            </a:r>
            <a:endParaRPr lang="en-US" altLang="zh-TW" sz="1200" b="1" dirty="0">
              <a:solidFill>
                <a:schemeClr val="bg1"/>
              </a:solidFill>
              <a:latin typeface="Verdana" pitchFamily="34" charset="0"/>
              <a:ea typeface="新細明體" charset="-12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57325"/>
            <a:ext cx="82296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638800" y="6457950"/>
            <a:ext cx="2895600" cy="314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4"/>
          </p:nvPr>
        </p:nvSpPr>
        <p:spPr bwMode="auto">
          <a:xfrm>
            <a:off x="3048000" y="6448425"/>
            <a:ext cx="2133600" cy="3206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>
              <a:defRPr/>
            </a:pPr>
            <a:fld id="{C5B8057C-B844-415A-9D61-B334021103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新細明體" charset="-120"/>
              </a:defRPr>
            </a:lvl1pPr>
          </a:lstStyle>
          <a:p>
            <a:fld id="{B419A614-1B27-45C9-B7ED-F42B5F44AEC4}" type="datetimeFigureOut">
              <a:rPr lang="zh-TW" altLang="en-US"/>
              <a:pPr/>
              <a:t>2014/9/19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  <p:sldLayoutId id="2147484358" r:id="rId12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70C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70C0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70C0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70C0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70C0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580526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指導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教授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林俊宏 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ctrTitle" sz="quarter"/>
          </p:nvPr>
        </p:nvSpPr>
        <p:spPr>
          <a:xfrm>
            <a:off x="1187624" y="1628800"/>
            <a:ext cx="7056784" cy="792162"/>
          </a:xfrm>
        </p:spPr>
        <p:txBody>
          <a:bodyPr/>
          <a:lstStyle/>
          <a:p>
            <a:pPr algn="ctr"/>
            <a:r>
              <a:rPr lang="zh-TW" altLang="en-US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膝蓋聽診系統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4000" b="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48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43475"/>
          </a:xfrm>
        </p:spPr>
        <p:txBody>
          <a:bodyPr/>
          <a:lstStyle/>
          <a:p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較強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的能量落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低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頻處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 Hz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~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500 Hz</a:t>
            </a:r>
          </a:p>
          <a:p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高頻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處在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1,000 Hz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~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2,000 Hz</a:t>
            </a:r>
          </a:p>
          <a:p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關節活動過程中主要頻帶介於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200Hz ~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3500Hz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5472608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8C4F7-1275-4536-9847-518B23B7EB57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3275856" y="36450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/>
          <p:cNvCxnSpPr>
            <a:endCxn id="2" idx="1"/>
          </p:cNvCxnSpPr>
          <p:nvPr/>
        </p:nvCxnSpPr>
        <p:spPr bwMode="auto">
          <a:xfrm>
            <a:off x="3275856" y="3829690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文字方塊 9"/>
          <p:cNvSpPr txBox="1"/>
          <p:nvPr/>
        </p:nvSpPr>
        <p:spPr>
          <a:xfrm>
            <a:off x="4716016" y="54452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899592" y="44624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聲音頻譜分析</a:t>
            </a:r>
          </a:p>
        </p:txBody>
      </p:sp>
    </p:spTree>
    <p:extLst>
      <p:ext uri="{BB962C8B-B14F-4D97-AF65-F5344CB8AC3E}">
        <p14:creationId xmlns:p14="http://schemas.microsoft.com/office/powerpoint/2010/main" val="31246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457325"/>
            <a:ext cx="8229600" cy="494347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系統架構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量測方法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錄製、分析介面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聲音頻譜分析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6572250" y="6448425"/>
            <a:ext cx="2133600" cy="320675"/>
          </a:xfrm>
        </p:spPr>
        <p:txBody>
          <a:bodyPr/>
          <a:lstStyle/>
          <a:p>
            <a:fld id="{3B88C4F7-1275-4536-9847-518B23B7EB5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39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研究動機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89248"/>
            <a:ext cx="8229600" cy="5132040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自行車、路跑、籃球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等運動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長時間運動膝蓋持續進行彎曲，容易造成膝關節受傷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膝關節支撐人體將近百分之九十體重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醫學上斷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膝關節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病變方式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侵入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性的檢查：關節鏡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非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侵入性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檢查：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X-ray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、電腦斷層掃描、磁振造影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半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侵襲性檢查：關節腔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攝影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以放射性儀器來診斷病情較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8C4F7-1275-4536-9847-518B23B7EB5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0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研究動機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0832" y="908720"/>
            <a:ext cx="8229600" cy="5132040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退化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性關節炎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好發於中年以上的年紀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早期症狀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膝關節在彎曲角度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用力會痛，走平路時比較不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痛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晚期症狀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膝關節在彎曲、走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平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時都會引起疼痛，無法走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太快、遠。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8C4F7-1275-4536-9847-518B23B7EB57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6" name="Picture 2" descr="http://www.pfizer.com.tw/mediacalinfo/2010/03/img/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49" y="1700808"/>
            <a:ext cx="416385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508104" y="5373216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正常與退化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膝關節對照圖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66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93837"/>
            <a:ext cx="8229600" cy="5735563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麥克風進行膝關節聲音聽診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加入慣性測量單元輔助膝關節聽診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加速規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陀螺儀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收集小腿伸屈時的擺動角度與角速度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以無線藍芽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傳輸將慣性量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測數據傳回電腦端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無線化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麥克風，透過無線射頻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RF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將聲音傳回電腦端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目地</a:t>
            </a:r>
          </a:p>
        </p:txBody>
      </p:sp>
    </p:spTree>
    <p:extLst>
      <p:ext uri="{BB962C8B-B14F-4D97-AF65-F5344CB8AC3E}">
        <p14:creationId xmlns:p14="http://schemas.microsoft.com/office/powerpoint/2010/main" val="42198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252536" y="961256"/>
            <a:ext cx="8507288" cy="513204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u"/>
            </a:pP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25770"/>
            <a:ext cx="7128792" cy="527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系統架構</a:t>
            </a:r>
          </a:p>
        </p:txBody>
      </p:sp>
    </p:spTree>
    <p:extLst>
      <p:ext uri="{BB962C8B-B14F-4D97-AF65-F5344CB8AC3E}">
        <p14:creationId xmlns:p14="http://schemas.microsoft.com/office/powerpoint/2010/main" val="34386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08" y="2013917"/>
            <a:ext cx="8229600" cy="5735563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90~0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°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抬放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動作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正常與慢速兩種速度進行量測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慢速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角速度限制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°/s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內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8C4F7-1275-4536-9847-518B23B7EB57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量測方法</a:t>
            </a:r>
          </a:p>
        </p:txBody>
      </p:sp>
      <p:pic>
        <p:nvPicPr>
          <p:cNvPr id="1026" name="Picture 2" descr="C:\Users\MSI\Desktop\未命名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45546"/>
            <a:ext cx="4464366" cy="435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660231" y="5322694"/>
            <a:ext cx="576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TW" sz="1600" dirty="0" smtClean="0"/>
              <a:t>°</a:t>
            </a:r>
            <a:endParaRPr lang="zh-TW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38984" y="341970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dirty="0"/>
              <a:t>°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468560" y="908720"/>
            <a:ext cx="8507288" cy="513204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u"/>
            </a:pP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病歷號輸入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左、右腳設定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正常、慢速設定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零點定位校正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數據紀錄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6696744" cy="4248472"/>
          </a:xfrm>
          <a:prstGeom prst="rect">
            <a:avLst/>
          </a:prstGeom>
          <a:noFill/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膝關節錄製訊號介面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468560" y="908720"/>
            <a:ext cx="8507288" cy="513204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u"/>
            </a:pP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選取分析範圍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頻譜分析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膝關節聲音播放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數據儲存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6696744" cy="4392488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78904" y="4462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膝關節訊號分析介面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PL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6_cdb2004c026l#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3F97D3"/>
        </a:accent1>
        <a:accent2>
          <a:srgbClr val="75AD94"/>
        </a:accent2>
        <a:accent3>
          <a:srgbClr val="FFFFFF"/>
        </a:accent3>
        <a:accent4>
          <a:srgbClr val="565682"/>
        </a:accent4>
        <a:accent5>
          <a:srgbClr val="AFC9E6"/>
        </a:accent5>
        <a:accent6>
          <a:srgbClr val="699C86"/>
        </a:accent6>
        <a:hlink>
          <a:srgbClr val="BAA2C8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3E2787"/>
        </a:dk1>
        <a:lt1>
          <a:srgbClr val="FFFFFF"/>
        </a:lt1>
        <a:dk2>
          <a:srgbClr val="000000"/>
        </a:dk2>
        <a:lt2>
          <a:srgbClr val="C0C0C0"/>
        </a:lt2>
        <a:accent1>
          <a:srgbClr val="445DC6"/>
        </a:accent1>
        <a:accent2>
          <a:srgbClr val="6699FF"/>
        </a:accent2>
        <a:accent3>
          <a:srgbClr val="FFFFFF"/>
        </a:accent3>
        <a:accent4>
          <a:srgbClr val="342072"/>
        </a:accent4>
        <a:accent5>
          <a:srgbClr val="B0B6DF"/>
        </a:accent5>
        <a:accent6>
          <a:srgbClr val="5C8AE7"/>
        </a:accent6>
        <a:hlink>
          <a:srgbClr val="69BD97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72B143"/>
        </a:accent1>
        <a:accent2>
          <a:srgbClr val="0099CC"/>
        </a:accent2>
        <a:accent3>
          <a:srgbClr val="FFFFFF"/>
        </a:accent3>
        <a:accent4>
          <a:srgbClr val="174578"/>
        </a:accent4>
        <a:accent5>
          <a:srgbClr val="BCD5B0"/>
        </a:accent5>
        <a:accent6>
          <a:srgbClr val="008AB9"/>
        </a:accent6>
        <a:hlink>
          <a:srgbClr val="6699FF"/>
        </a:hlink>
        <a:folHlink>
          <a:srgbClr val="AC7AD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BSPLab</Template>
  <TotalTime>2894</TotalTime>
  <Words>688</Words>
  <Application>Microsoft Office PowerPoint</Application>
  <PresentationFormat>如螢幕大小 (4:3)</PresentationFormat>
  <Paragraphs>145</Paragraphs>
  <Slides>10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BSPLab</vt:lpstr>
      <vt:lpstr>膝蓋聽診系統 </vt:lpstr>
      <vt:lpstr>目錄</vt:lpstr>
      <vt:lpstr>研究動機</vt:lpstr>
      <vt:lpstr>研究動機</vt:lpstr>
      <vt:lpstr>研究目地</vt:lpstr>
      <vt:lpstr>系統架構</vt:lpstr>
      <vt:lpstr>量測方法</vt:lpstr>
      <vt:lpstr>膝關節錄製訊號介面</vt:lpstr>
      <vt:lpstr>膝關節訊號分析介面</vt:lpstr>
      <vt:lpstr>聲音頻譜分析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NXT樂高模組</dc:title>
  <dc:creator>John</dc:creator>
  <cp:lastModifiedBy>MSI</cp:lastModifiedBy>
  <cp:revision>113</cp:revision>
  <dcterms:created xsi:type="dcterms:W3CDTF">2013-08-06T18:36:35Z</dcterms:created>
  <dcterms:modified xsi:type="dcterms:W3CDTF">2014-09-18T17:44:15Z</dcterms:modified>
</cp:coreProperties>
</file>