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30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32" r:id="rId11"/>
    <p:sldId id="331" r:id="rId12"/>
    <p:sldId id="32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C3328-BA78-41EB-997C-2FDEB87FB245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D1FE-1F25-4625-B289-D5A8261589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56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D1FE-1F25-4625-B289-D5A8261589D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55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F4A5-002D-41C2-8F7E-A7016F53FD1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45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000232" y="1571612"/>
            <a:ext cx="6172200" cy="946620"/>
          </a:xfrm>
        </p:spPr>
        <p:txBody>
          <a:bodyPr>
            <a:normAutofit/>
          </a:bodyPr>
          <a:lstStyle/>
          <a:p>
            <a:r>
              <a:rPr lang="en-US" altLang="zh-TW" sz="4000" cap="none" dirty="0" err="1" smtClean="0">
                <a:latin typeface="Times New Roman" pitchFamily="18" charset="0"/>
                <a:ea typeface="新細明體" pitchFamily="18" charset="-120"/>
              </a:rPr>
              <a:t>LabVIEW</a:t>
            </a:r>
            <a:r>
              <a:rPr lang="en-US" altLang="zh-TW" sz="4000" cap="none" dirty="0" smtClean="0">
                <a:latin typeface="Times New Roman" pitchFamily="18" charset="0"/>
                <a:ea typeface="新細明體" pitchFamily="18" charset="-120"/>
              </a:rPr>
              <a:t> </a:t>
            </a:r>
            <a:r>
              <a:rPr lang="zh-TW" altLang="en-US" sz="4000" cap="none" dirty="0" smtClean="0">
                <a:latin typeface="Times New Roman" pitchFamily="18" charset="0"/>
                <a:ea typeface="新細明體" pitchFamily="18" charset="-120"/>
              </a:rPr>
              <a:t>簡介</a:t>
            </a:r>
            <a:endParaRPr lang="zh-TW" altLang="en-US" sz="4000" cap="none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6858016" cy="314327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崑山科技大學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-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電子工程系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生醫訊號處理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研究室</a:t>
            </a:r>
            <a:endParaRPr lang="en-US" altLang="zh-TW" sz="2400" dirty="0" smtClean="0">
              <a:latin typeface="Times New Roman" pitchFamily="18" charset="0"/>
              <a:ea typeface="新細明體" pitchFamily="18" charset="-12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新細明體" pitchFamily="18" charset="-120"/>
              </a:rPr>
              <a:t>授課：林俊宏 博士</a:t>
            </a:r>
          </a:p>
          <a:p>
            <a:r>
              <a:rPr lang="zh-TW" altLang="en-US" sz="2400" dirty="0" smtClean="0">
                <a:latin typeface="Times New Roman" pitchFamily="18" charset="0"/>
                <a:ea typeface="新細明體" pitchFamily="18" charset="-120"/>
              </a:rPr>
              <a:t>信箱：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s5188@mail.ksu.edu.tw </a:t>
            </a:r>
          </a:p>
          <a:p>
            <a:endParaRPr lang="en-US" altLang="zh-TW" sz="2400" dirty="0" smtClean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89756" y="6488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陳彥廷 編修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dirty="0" smtClean="0"/>
              <a:t>函數</a:t>
            </a:r>
            <a:r>
              <a:rPr lang="en-US" altLang="zh-TW" sz="2800" cap="none" dirty="0" smtClean="0">
                <a:latin typeface="Times New Roman" pitchFamily="18" charset="0"/>
              </a:rPr>
              <a:t> (1/2)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11560" y="980728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Times New Roman" pitchFamily="18" charset="0"/>
              </a:rPr>
              <a:t>　　由程式方塊圖的物件庫，可以發現都是常看到的加、減、乘、除的運算，所以將數學公式利用</a:t>
            </a:r>
            <a:r>
              <a:rPr lang="en-US" altLang="zh-TW" sz="2000" dirty="0" err="1" smtClean="0">
                <a:latin typeface="Times New Roman" pitchFamily="18" charset="0"/>
              </a:rPr>
              <a:t>LabVIEW</a:t>
            </a:r>
            <a:r>
              <a:rPr lang="zh-TW" altLang="en-US" sz="2000" dirty="0" smtClean="0">
                <a:latin typeface="Times New Roman" pitchFamily="18" charset="0"/>
              </a:rPr>
              <a:t>算出來，可以注意到這個物件中也有提供如人機介面一樣的輸入物件，當應用的參數是個不變的常數時，我們就可以由數值常數庫這裡產生使用，與人機介面相同可以設定格式與精準度。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 l="55063" t="15375" r="2323" b="19657"/>
          <a:stretch>
            <a:fillRect/>
          </a:stretch>
        </p:blipFill>
        <p:spPr bwMode="auto">
          <a:xfrm>
            <a:off x="2195736" y="2924944"/>
            <a:ext cx="4496009" cy="38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9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cap="none" dirty="0" smtClean="0">
                <a:latin typeface="Times New Roman" pitchFamily="18" charset="0"/>
              </a:rPr>
              <a:t>函數</a:t>
            </a:r>
            <a:r>
              <a:rPr lang="en-US" altLang="zh-TW" sz="2800" cap="none" dirty="0" smtClean="0">
                <a:latin typeface="Times New Roman" pitchFamily="18" charset="0"/>
              </a:rPr>
              <a:t>(2/2)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90872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　　對於有接觸過數位邏輯的使用者來說布林函數一定非常熟悉，常聽到的便是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 Gate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NOT Gate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XOR Gate…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，它可以幫助您快速做邏輯的判斷，有些函數在做陣列運算時，也可在這裡找到。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47869" t="22266" r="33869" b="38360"/>
          <a:stretch>
            <a:fillRect/>
          </a:stretch>
        </p:blipFill>
        <p:spPr bwMode="auto">
          <a:xfrm>
            <a:off x="2627784" y="2276872"/>
            <a:ext cx="3528392" cy="42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2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0"/>
            <a:ext cx="4402832" cy="580926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馬達所使用元件放置區域</a:t>
            </a:r>
            <a:endParaRPr lang="zh-TW" altLang="en-US" sz="300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" y="620687"/>
            <a:ext cx="8589428" cy="547995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22080"/>
            <a:ext cx="641535" cy="8050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08" y="3831505"/>
            <a:ext cx="1990725" cy="790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34" y="4926880"/>
            <a:ext cx="1895475" cy="1057275"/>
          </a:xfrm>
          <a:prstGeom prst="rect">
            <a:avLst/>
          </a:prstGeom>
        </p:spPr>
      </p:pic>
      <p:cxnSp>
        <p:nvCxnSpPr>
          <p:cNvPr id="9" name="直線單箭頭接點 8"/>
          <p:cNvCxnSpPr>
            <a:endCxn id="5" idx="0"/>
          </p:cNvCxnSpPr>
          <p:nvPr/>
        </p:nvCxnSpPr>
        <p:spPr>
          <a:xfrm flipH="1">
            <a:off x="788312" y="2492896"/>
            <a:ext cx="1158000" cy="2129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6" idx="1"/>
          </p:cNvCxnSpPr>
          <p:nvPr/>
        </p:nvCxnSpPr>
        <p:spPr>
          <a:xfrm flipV="1">
            <a:off x="1109079" y="4226793"/>
            <a:ext cx="1534529" cy="57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5" idx="3"/>
            <a:endCxn id="7" idx="1"/>
          </p:cNvCxnSpPr>
          <p:nvPr/>
        </p:nvCxnSpPr>
        <p:spPr>
          <a:xfrm>
            <a:off x="1109079" y="5024612"/>
            <a:ext cx="1582155" cy="430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74939" y="2780927"/>
            <a:ext cx="3529509" cy="3312369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55975" y="3006079"/>
            <a:ext cx="718963" cy="638945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23928" y="76470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NXT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I/0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→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Motor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NXT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I/0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→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Complete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→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Motors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5984" y="1785926"/>
            <a:ext cx="46434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Times New Roman" pitchFamily="18" charset="0"/>
                <a:ea typeface="新細明體" pitchFamily="18" charset="-120"/>
              </a:rPr>
              <a:t>編譯程式</a:t>
            </a:r>
            <a:r>
              <a:rPr lang="en-US" altLang="zh-TW" sz="4000" dirty="0" smtClean="0">
                <a:latin typeface="Times New Roman" pitchFamily="18" charset="0"/>
                <a:ea typeface="新細明體" pitchFamily="18" charset="-120"/>
              </a:rPr>
              <a:t>-</a:t>
            </a:r>
            <a:r>
              <a:rPr lang="en-US" altLang="zh-TW" sz="4000" dirty="0" err="1" smtClean="0">
                <a:latin typeface="Times New Roman" pitchFamily="18" charset="0"/>
                <a:ea typeface="新細明體" pitchFamily="18" charset="-120"/>
              </a:rPr>
              <a:t>LabVIEW</a:t>
            </a:r>
            <a:endParaRPr lang="zh-TW" altLang="en-US" sz="40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9008" y="2802408"/>
            <a:ext cx="141577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latin typeface="Times New Roman" pitchFamily="18" charset="0"/>
                <a:ea typeface="新細明體" pitchFamily="18" charset="-120"/>
              </a:rPr>
              <a:t>工具面板</a:t>
            </a:r>
            <a:endParaRPr lang="en-US" altLang="zh-TW" sz="2400" dirty="0" smtClean="0">
              <a:latin typeface="Times New Roman" pitchFamily="18" charset="0"/>
              <a:ea typeface="新細明體" pitchFamily="18" charset="-120"/>
            </a:endParaRP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新細明體" pitchFamily="18" charset="-120"/>
              </a:rPr>
              <a:t>工具列</a:t>
            </a: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新細明體" pitchFamily="18" charset="-120"/>
              </a:rPr>
              <a:t>函數</a:t>
            </a:r>
            <a:endParaRPr lang="en-US" altLang="zh-TW" sz="2400" dirty="0" smtClean="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dirty="0" smtClean="0"/>
              <a:t>工具面板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Tools Palette</a:t>
            </a:r>
            <a:r>
              <a:rPr lang="en-US" altLang="zh-TW" sz="2800" cap="none" dirty="0" smtClean="0"/>
              <a:t>)(1/3)</a:t>
            </a:r>
          </a:p>
        </p:txBody>
      </p:sp>
      <p:grpSp>
        <p:nvGrpSpPr>
          <p:cNvPr id="3" name="群組 6"/>
          <p:cNvGrpSpPr/>
          <p:nvPr/>
        </p:nvGrpSpPr>
        <p:grpSpPr>
          <a:xfrm>
            <a:off x="539552" y="1357298"/>
            <a:ext cx="7632848" cy="4231942"/>
            <a:chOff x="539552" y="1357298"/>
            <a:chExt cx="7632848" cy="4231942"/>
          </a:xfrm>
        </p:grpSpPr>
        <p:sp>
          <p:nvSpPr>
            <p:cNvPr id="8" name="文字方塊 7"/>
            <p:cNvSpPr txBox="1"/>
            <p:nvPr/>
          </p:nvSpPr>
          <p:spPr>
            <a:xfrm>
              <a:off x="539552" y="1357298"/>
              <a:ext cx="76328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 smtClean="0">
                  <a:latin typeface="Times New Roman" pitchFamily="18" charset="0"/>
                </a:rPr>
                <a:t>工具面板的呼叫方式可以由下拉式功能表中的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View</a:t>
              </a:r>
              <a:r>
                <a:rPr lang="zh-TW" altLang="en-US" sz="2000" dirty="0" smtClean="0">
                  <a:latin typeface="Times New Roman" pitchFamily="18" charset="0"/>
                </a:rPr>
                <a:t>中點選出來如同下圖所示，工具面板上的功能就如同小畫家一樣，會執行特定的編輯與操作功能，接下來一一介紹各個功能。</a:t>
              </a:r>
              <a:endParaRPr lang="en-US" altLang="zh-TW" sz="2000" dirty="0" smtClean="0">
                <a:latin typeface="Times New Roman" pitchFamily="18" charset="0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948" t="2929" r="76907" b="71680"/>
            <a:stretch>
              <a:fillRect/>
            </a:stretch>
          </p:blipFill>
          <p:spPr bwMode="auto">
            <a:xfrm>
              <a:off x="971600" y="2780928"/>
              <a:ext cx="3286148" cy="2589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向右箭號 8"/>
            <p:cNvSpPr/>
            <p:nvPr/>
          </p:nvSpPr>
          <p:spPr>
            <a:xfrm>
              <a:off x="3995936" y="3501008"/>
              <a:ext cx="1569356" cy="4286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1891" t="27300" r="62334" b="55900"/>
            <a:stretch>
              <a:fillRect/>
            </a:stretch>
          </p:blipFill>
          <p:spPr bwMode="auto">
            <a:xfrm>
              <a:off x="5652120" y="2708920"/>
              <a:ext cx="1584176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26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dirty="0" smtClean="0"/>
              <a:t>工具面板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Tools Palette</a:t>
            </a:r>
            <a:r>
              <a:rPr lang="en-US" altLang="zh-TW" sz="2800" cap="none" dirty="0" smtClean="0"/>
              <a:t>)(2/3)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0034" y="1142984"/>
          <a:ext cx="8001057" cy="5075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  <a:gridCol w="2286016"/>
                <a:gridCol w="4143405"/>
              </a:tblGrid>
              <a:tr h="62508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圖示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自動或手動選項工具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按下後會依照滑鼠所處的位置，自動變換合適工具。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操作工具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可改變人機介面中</a:t>
                      </a:r>
                      <a:r>
                        <a:rPr lang="zh-TW" altLang="en-US" b="1" dirty="0" smtClean="0"/>
                        <a:t>控制元</a:t>
                      </a:r>
                      <a:r>
                        <a:rPr lang="zh-TW" altLang="en-US" b="0" dirty="0" smtClean="0"/>
                        <a:t>或</a:t>
                      </a:r>
                      <a:r>
                        <a:rPr lang="zh-TW" altLang="en-US" b="1" dirty="0" smtClean="0"/>
                        <a:t>顯示元</a:t>
                      </a:r>
                      <a:r>
                        <a:rPr lang="zh-TW" altLang="en-US" dirty="0" smtClean="0"/>
                        <a:t>的數值，當然也可以用來改變按鈕或開關。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定位工具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用來選取、移動與縮放物件尺寸。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標籤工具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建立與編輯文字標籤。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接線工具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在程式方塊圖中，可將兩個物件用線連結器來的工具。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彈出工具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在任一物件中按下後，可以打開物件的彈跳選單出來進行改變元件的啟用模式。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捲軸工具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在可用的視窗中，進行移動捲軸得動作。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群組 15"/>
          <p:cNvGrpSpPr/>
          <p:nvPr/>
        </p:nvGrpSpPr>
        <p:grpSpPr>
          <a:xfrm>
            <a:off x="571472" y="1919682"/>
            <a:ext cx="1428760" cy="4170194"/>
            <a:chOff x="571472" y="1919682"/>
            <a:chExt cx="1428760" cy="417019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17" t="17535" r="62324" b="80047"/>
            <a:stretch>
              <a:fillRect/>
            </a:stretch>
          </p:blipFill>
          <p:spPr bwMode="auto">
            <a:xfrm>
              <a:off x="571472" y="1919682"/>
              <a:ext cx="142876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17" t="20437" r="66005" b="76661"/>
            <a:stretch>
              <a:fillRect/>
            </a:stretch>
          </p:blipFill>
          <p:spPr bwMode="auto">
            <a:xfrm>
              <a:off x="1047028" y="2500306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995" t="20437" r="64164" b="76661"/>
            <a:stretch>
              <a:fillRect/>
            </a:stretch>
          </p:blipFill>
          <p:spPr bwMode="auto">
            <a:xfrm>
              <a:off x="1000100" y="3144388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836" t="20437" r="62586" b="76661"/>
            <a:stretch>
              <a:fillRect/>
            </a:stretch>
          </p:blipFill>
          <p:spPr bwMode="auto">
            <a:xfrm>
              <a:off x="1047028" y="3792460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17" t="23339" r="65742" b="73759"/>
            <a:stretch>
              <a:fillRect/>
            </a:stretch>
          </p:blipFill>
          <p:spPr bwMode="auto">
            <a:xfrm>
              <a:off x="1047598" y="4440532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995" t="23339" r="64164" b="73759"/>
            <a:stretch>
              <a:fillRect/>
            </a:stretch>
          </p:blipFill>
          <p:spPr bwMode="auto">
            <a:xfrm>
              <a:off x="1047598" y="5013176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836" t="23339" r="62586" b="73759"/>
            <a:stretch>
              <a:fillRect/>
            </a:stretch>
          </p:blipFill>
          <p:spPr bwMode="auto">
            <a:xfrm>
              <a:off x="1043608" y="5661248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33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dirty="0" smtClean="0"/>
              <a:t>工具面板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Tools Palette</a:t>
            </a:r>
            <a:r>
              <a:rPr lang="en-US" altLang="zh-TW" sz="2800" cap="none" dirty="0" smtClean="0"/>
              <a:t>)(3/3)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0034" y="1142984"/>
          <a:ext cx="8001057" cy="3185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  <a:gridCol w="2286016"/>
                <a:gridCol w="4143405"/>
              </a:tblGrid>
              <a:tr h="62508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圖示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斷點工具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zh-TW" altLang="en-US" dirty="0" smtClean="0"/>
                        <a:t>程式方塊圖上設定斷點，可協助您在程式上除錯。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探針工具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在接線上建立探針，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zh-TW" altLang="en-US" dirty="0" smtClean="0"/>
                        <a:t>執行時便可看到經過此接線上的資料。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取色工具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與小畫家的去色功能相同，可以在現有的物件上取出該物件顏色，加以使用。</a:t>
                      </a:r>
                      <a:endParaRPr lang="zh-TW" altLang="en-US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著色工具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選擇色彩後便可以為物件或背景進行著色動作。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群組 7"/>
          <p:cNvGrpSpPr/>
          <p:nvPr/>
        </p:nvGrpSpPr>
        <p:grpSpPr>
          <a:xfrm>
            <a:off x="827584" y="1857364"/>
            <a:ext cx="928694" cy="2370450"/>
            <a:chOff x="827584" y="1857364"/>
            <a:chExt cx="928694" cy="23704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17" t="26240" r="65742" b="70375"/>
            <a:stretch>
              <a:fillRect/>
            </a:stretch>
          </p:blipFill>
          <p:spPr bwMode="auto">
            <a:xfrm>
              <a:off x="1000100" y="1857364"/>
              <a:ext cx="5000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995" t="26241" r="64164" b="70373"/>
            <a:stretch>
              <a:fillRect/>
            </a:stretch>
          </p:blipFill>
          <p:spPr bwMode="auto">
            <a:xfrm>
              <a:off x="1000100" y="2496886"/>
              <a:ext cx="5000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836" t="26241" r="62586" b="70857"/>
            <a:stretch>
              <a:fillRect/>
            </a:stretch>
          </p:blipFill>
          <p:spPr bwMode="auto">
            <a:xfrm>
              <a:off x="1047028" y="3144388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17" t="29143" r="62323" b="65537"/>
            <a:stretch>
              <a:fillRect/>
            </a:stretch>
          </p:blipFill>
          <p:spPr bwMode="auto">
            <a:xfrm>
              <a:off x="827584" y="3789040"/>
              <a:ext cx="928694" cy="43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84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cap="none" dirty="0" smtClean="0"/>
              <a:t>工具列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 bar</a:t>
            </a:r>
            <a:r>
              <a:rPr lang="en-US" altLang="zh-TW" sz="2800" cap="none" dirty="0" smtClean="0"/>
              <a:t>) </a:t>
            </a:r>
            <a:r>
              <a:rPr lang="en-US" altLang="zh-TW" sz="2800" dirty="0" smtClean="0"/>
              <a:t>(1/4)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51520" y="3643314"/>
            <a:ext cx="8280920" cy="10818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000" b="1" dirty="0">
                <a:solidFill>
                  <a:schemeClr val="tx1"/>
                </a:solidFill>
              </a:rPr>
              <a:t>下載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並</a:t>
            </a:r>
            <a:r>
              <a:rPr lang="zh-TW" altLang="en-US" sz="2000" b="1" dirty="0">
                <a:solidFill>
                  <a:schemeClr val="tx1"/>
                </a:solidFill>
              </a:rPr>
              <a:t>執行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    ：</a:t>
            </a:r>
            <a:r>
              <a:rPr lang="zh-TW" altLang="en-US" sz="2000" dirty="0" smtClean="0">
                <a:solidFill>
                  <a:schemeClr val="tx1"/>
                </a:solidFill>
              </a:rPr>
              <a:t>將它按下之後，將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zh-TW" altLang="en-US" sz="2000" dirty="0" smtClean="0">
                <a:solidFill>
                  <a:schemeClr val="tx1"/>
                </a:solidFill>
              </a:rPr>
              <a:t>開始燒入</a:t>
            </a:r>
            <a:r>
              <a:rPr lang="en-US" altLang="zh-TW" sz="2000" dirty="0" smtClean="0">
                <a:solidFill>
                  <a:schemeClr val="tx1"/>
                </a:solidFill>
              </a:rPr>
              <a:t>NXT</a:t>
            </a:r>
            <a:r>
              <a:rPr lang="zh-TW" altLang="en-US" sz="2000" dirty="0" smtClean="0">
                <a:solidFill>
                  <a:schemeClr val="tx1"/>
                </a:solidFill>
              </a:rPr>
              <a:t>內，並開始執行程式。若</a:t>
            </a:r>
            <a:r>
              <a:rPr lang="en-US" altLang="zh-TW" sz="2000" dirty="0" smtClean="0">
                <a:solidFill>
                  <a:schemeClr val="tx1"/>
                </a:solidFill>
              </a:rPr>
              <a:t>VI</a:t>
            </a:r>
            <a:r>
              <a:rPr lang="zh-TW" altLang="en-US" sz="2000" dirty="0" smtClean="0">
                <a:solidFill>
                  <a:schemeClr val="tx1"/>
                </a:solidFill>
              </a:rPr>
              <a:t>內容有錯誤而無法編譯時，則執行件會變成一支斷裂的鍵頭       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8002" t="7828" r="89022" b="89471"/>
          <a:stretch>
            <a:fillRect/>
          </a:stretch>
        </p:blipFill>
        <p:spPr bwMode="auto">
          <a:xfrm>
            <a:off x="1746431" y="3717032"/>
            <a:ext cx="39664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7897" t="7955" r="88944" b="89027"/>
          <a:stretch>
            <a:fillRect/>
          </a:stretch>
        </p:blipFill>
        <p:spPr bwMode="auto">
          <a:xfrm>
            <a:off x="7524328" y="4149080"/>
            <a:ext cx="360040" cy="3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圓角矩形 13"/>
          <p:cNvSpPr/>
          <p:nvPr/>
        </p:nvSpPr>
        <p:spPr>
          <a:xfrm>
            <a:off x="251520" y="5013176"/>
            <a:ext cx="828092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 sz="2000" b="1" dirty="0">
                <a:solidFill>
                  <a:schemeClr val="tx1"/>
                </a:solidFill>
              </a:rPr>
              <a:t>下載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   ：</a:t>
            </a:r>
            <a:r>
              <a:rPr lang="zh-TW" altLang="en-US" sz="2000" dirty="0" smtClean="0">
                <a:solidFill>
                  <a:schemeClr val="tx1"/>
                </a:solidFill>
              </a:rPr>
              <a:t>按下此鍵後</a:t>
            </a:r>
            <a:r>
              <a:rPr lang="zh-TW" altLang="en-US" sz="2000" dirty="0">
                <a:solidFill>
                  <a:schemeClr val="tx1"/>
                </a:solidFill>
              </a:rPr>
              <a:t>，將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zh-TW" altLang="en-US" sz="2000" dirty="0">
                <a:solidFill>
                  <a:schemeClr val="tx1"/>
                </a:solidFill>
              </a:rPr>
              <a:t>開始燒入</a:t>
            </a:r>
            <a:r>
              <a:rPr lang="en-US" altLang="zh-TW" sz="2000" dirty="0">
                <a:solidFill>
                  <a:schemeClr val="tx1"/>
                </a:solidFill>
              </a:rPr>
              <a:t>NXT</a:t>
            </a:r>
            <a:r>
              <a:rPr lang="zh-TW" altLang="en-US" sz="2000" dirty="0">
                <a:solidFill>
                  <a:schemeClr val="tx1"/>
                </a:solidFill>
              </a:rPr>
              <a:t>內</a:t>
            </a:r>
            <a:r>
              <a:rPr lang="zh-TW" altLang="en-US" sz="2000" dirty="0" smtClean="0">
                <a:solidFill>
                  <a:schemeClr val="tx1"/>
                </a:solidFill>
              </a:rPr>
              <a:t>，須自己按至</a:t>
            </a:r>
            <a:r>
              <a:rPr lang="en-US" altLang="zh-TW" sz="2000" dirty="0" smtClean="0">
                <a:solidFill>
                  <a:schemeClr val="tx1"/>
                </a:solidFill>
              </a:rPr>
              <a:t>NXT</a:t>
            </a:r>
            <a:r>
              <a:rPr lang="zh-TW" altLang="en-US" sz="2000" dirty="0" smtClean="0">
                <a:solidFill>
                  <a:schemeClr val="tx1"/>
                </a:solidFill>
              </a:rPr>
              <a:t>橘色按鈕。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群組 8"/>
          <p:cNvGrpSpPr/>
          <p:nvPr/>
        </p:nvGrpSpPr>
        <p:grpSpPr>
          <a:xfrm>
            <a:off x="179512" y="849697"/>
            <a:ext cx="8352928" cy="2291271"/>
            <a:chOff x="179512" y="1052736"/>
            <a:chExt cx="8352928" cy="2291271"/>
          </a:xfrm>
        </p:grpSpPr>
        <p:sp>
          <p:nvSpPr>
            <p:cNvPr id="5" name="文字方塊 4"/>
            <p:cNvSpPr txBox="1"/>
            <p:nvPr/>
          </p:nvSpPr>
          <p:spPr>
            <a:xfrm>
              <a:off x="179512" y="1052736"/>
              <a:ext cx="571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400" dirty="0" smtClean="0"/>
                <a:t>人機介面</a:t>
              </a:r>
              <a:endParaRPr lang="zh-TW" altLang="en-US" sz="2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9512" y="2276872"/>
              <a:ext cx="571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400" dirty="0" smtClean="0"/>
                <a:t>程式方塊圖</a:t>
              </a:r>
              <a:endParaRPr lang="zh-TW" altLang="en-US" sz="24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37" y="1514402"/>
              <a:ext cx="8267203" cy="58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60" y="2771774"/>
              <a:ext cx="8235180" cy="57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3" y="5069071"/>
            <a:ext cx="396000" cy="41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圓角矩形 20"/>
          <p:cNvSpPr/>
          <p:nvPr/>
        </p:nvSpPr>
        <p:spPr>
          <a:xfrm>
            <a:off x="297260" y="5949280"/>
            <a:ext cx="828092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zh-TW" altLang="en-US" sz="2000" b="1" dirty="0" smtClean="0">
                <a:solidFill>
                  <a:schemeClr val="tx1"/>
                </a:solidFill>
              </a:rPr>
              <a:t>下載監看    ：</a:t>
            </a:r>
            <a:r>
              <a:rPr lang="zh-TW" altLang="en-US" sz="2000" dirty="0" smtClean="0">
                <a:solidFill>
                  <a:schemeClr val="tx1"/>
                </a:solidFill>
              </a:rPr>
              <a:t>按下此鍵後</a:t>
            </a:r>
            <a:r>
              <a:rPr lang="zh-TW" altLang="en-US" sz="2000" dirty="0">
                <a:solidFill>
                  <a:schemeClr val="tx1"/>
                </a:solidFill>
              </a:rPr>
              <a:t>，將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zh-TW" altLang="en-US" sz="2000" dirty="0">
                <a:solidFill>
                  <a:schemeClr val="tx1"/>
                </a:solidFill>
              </a:rPr>
              <a:t>開始燒入</a:t>
            </a:r>
            <a:r>
              <a:rPr lang="en-US" altLang="zh-TW" sz="2000" dirty="0">
                <a:solidFill>
                  <a:schemeClr val="tx1"/>
                </a:solidFill>
              </a:rPr>
              <a:t>NXT</a:t>
            </a:r>
            <a:r>
              <a:rPr lang="zh-TW" altLang="en-US" sz="2000" dirty="0">
                <a:solidFill>
                  <a:schemeClr val="tx1"/>
                </a:solidFill>
              </a:rPr>
              <a:t>內</a:t>
            </a:r>
            <a:r>
              <a:rPr lang="zh-TW" altLang="en-US" sz="2000" dirty="0" smtClean="0">
                <a:solidFill>
                  <a:schemeClr val="tx1"/>
                </a:solidFill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</a:rPr>
              <a:t>並開始執行</a:t>
            </a:r>
            <a:r>
              <a:rPr lang="zh-TW" altLang="en-US" sz="2000" dirty="0" smtClean="0">
                <a:solidFill>
                  <a:schemeClr val="tx1"/>
                </a:solidFill>
              </a:rPr>
              <a:t>程式，將</a:t>
            </a:r>
            <a:r>
              <a:rPr lang="en-US" altLang="zh-TW" sz="2000" dirty="0" smtClean="0">
                <a:solidFill>
                  <a:schemeClr val="tx1"/>
                </a:solidFill>
              </a:rPr>
              <a:t>NXT</a:t>
            </a:r>
            <a:r>
              <a:rPr lang="zh-TW" altLang="en-US" sz="2000" dirty="0" smtClean="0">
                <a:solidFill>
                  <a:schemeClr val="tx1"/>
                </a:solidFill>
              </a:rPr>
              <a:t>所感測的數值傳回電腦顯示。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53" y="5949280"/>
            <a:ext cx="396000" cy="4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cap="none" dirty="0" smtClean="0"/>
              <a:t>工具列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 bar</a:t>
            </a:r>
            <a:r>
              <a:rPr lang="en-US" altLang="zh-TW" sz="2800" cap="none" dirty="0" smtClean="0"/>
              <a:t>) 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2</a:t>
            </a:r>
            <a:r>
              <a:rPr lang="en-US" altLang="zh-TW" sz="2800" dirty="0" smtClean="0"/>
              <a:t>/4)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395536" y="1884248"/>
            <a:ext cx="8136904" cy="38095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000" b="1" dirty="0" smtClean="0">
                <a:solidFill>
                  <a:schemeClr val="tx1"/>
                </a:solidFill>
              </a:rPr>
              <a:t>排列表單、配置表單與尺寸表單：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sz="2000" dirty="0" smtClean="0">
                <a:solidFill>
                  <a:schemeClr val="tx1"/>
                </a:solidFill>
                <a:latin typeface="Times New Roman" pitchFamily="18" charset="0"/>
              </a:rPr>
              <a:t>排列表單是選取您想要排列的方式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itchFamily="18" charset="0"/>
              </a:rPr>
              <a:t>包括頂端對齊、靠左對齊、垂直中線等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itchFamily="18" charset="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zh-TW" altLang="en-US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9334" t="12705" r="32221" b="72539"/>
          <a:stretch>
            <a:fillRect/>
          </a:stretch>
        </p:blipFill>
        <p:spPr bwMode="auto">
          <a:xfrm>
            <a:off x="3131840" y="3101544"/>
            <a:ext cx="2509450" cy="24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23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cap="none" dirty="0" smtClean="0"/>
              <a:t>工具列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 bar</a:t>
            </a:r>
            <a:r>
              <a:rPr lang="en-US" altLang="zh-TW" sz="2800" cap="none" dirty="0" smtClean="0"/>
              <a:t>) </a:t>
            </a:r>
            <a:r>
              <a:rPr lang="en-US" altLang="zh-TW" sz="2800" dirty="0" smtClean="0"/>
              <a:t>(3/4)</a:t>
            </a:r>
          </a:p>
        </p:txBody>
      </p:sp>
      <p:grpSp>
        <p:nvGrpSpPr>
          <p:cNvPr id="3" name="群組 12"/>
          <p:cNvGrpSpPr/>
          <p:nvPr/>
        </p:nvGrpSpPr>
        <p:grpSpPr>
          <a:xfrm>
            <a:off x="395536" y="1071546"/>
            <a:ext cx="8136904" cy="5741830"/>
            <a:chOff x="395536" y="1071546"/>
            <a:chExt cx="8136904" cy="5741830"/>
          </a:xfrm>
        </p:grpSpPr>
        <p:sp>
          <p:nvSpPr>
            <p:cNvPr id="22" name="圓角矩形 21"/>
            <p:cNvSpPr/>
            <p:nvPr/>
          </p:nvSpPr>
          <p:spPr>
            <a:xfrm>
              <a:off x="395536" y="1071546"/>
              <a:ext cx="8136904" cy="27895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zh-TW" altLang="en-US" sz="2000" b="1" dirty="0" smtClean="0">
                  <a:solidFill>
                    <a:schemeClr val="tx1"/>
                  </a:solidFill>
                </a:rPr>
                <a:t>配置表單：</a:t>
              </a:r>
              <a:endParaRPr lang="en-US" altLang="zh-TW" sz="2000" b="1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zh-TW" alt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若想要讓物件以固定距離的方式排就可利用配置表單。</a:t>
              </a:r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zh-TW" altLang="en-US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297" t="12695" r="23682" b="71680"/>
            <a:stretch>
              <a:fillRect/>
            </a:stretch>
          </p:blipFill>
          <p:spPr bwMode="auto">
            <a:xfrm>
              <a:off x="2428861" y="1900107"/>
              <a:ext cx="3799324" cy="1888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圓角矩形 9"/>
            <p:cNvSpPr/>
            <p:nvPr/>
          </p:nvSpPr>
          <p:spPr>
            <a:xfrm>
              <a:off x="395536" y="4027888"/>
              <a:ext cx="8136904" cy="27854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zh-TW" altLang="en-US" sz="2000" b="1" dirty="0" smtClean="0">
                  <a:solidFill>
                    <a:schemeClr val="tx1"/>
                  </a:solidFill>
                </a:rPr>
                <a:t>尺寸表單：</a:t>
              </a:r>
              <a:endParaRPr lang="en-US" altLang="zh-TW" sz="2000" b="1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zh-TW" alt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若想要在人機介面重新安排個物件大小比例，就可利用尺寸表單。</a:t>
              </a:r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zh-TW" altLang="en-US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9334" t="12511" r="26574" b="68094"/>
            <a:stretch>
              <a:fillRect/>
            </a:stretch>
          </p:blipFill>
          <p:spPr bwMode="auto">
            <a:xfrm>
              <a:off x="3139216" y="4869160"/>
              <a:ext cx="2584912" cy="188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22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32"/>
          </a:xfrm>
        </p:spPr>
        <p:txBody>
          <a:bodyPr/>
          <a:lstStyle/>
          <a:p>
            <a:r>
              <a:rPr lang="zh-TW" altLang="en-US" sz="2800" cap="none" dirty="0" smtClean="0"/>
              <a:t>工具列</a:t>
            </a:r>
            <a:r>
              <a:rPr lang="en-US" altLang="zh-TW" sz="2800" cap="none" dirty="0" smtClean="0"/>
              <a:t>(</a:t>
            </a:r>
            <a:r>
              <a:rPr lang="en-US" altLang="zh-TW" sz="2800" cap="none" dirty="0" smtClean="0">
                <a:latin typeface="Times New Roman" pitchFamily="18" charset="0"/>
                <a:cs typeface="Times New Roman" pitchFamily="18" charset="0"/>
              </a:rPr>
              <a:t>Tool bar</a:t>
            </a:r>
            <a:r>
              <a:rPr lang="en-US" altLang="zh-TW" sz="2800" cap="none" dirty="0" smtClean="0"/>
              <a:t>) 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4</a:t>
            </a:r>
            <a:r>
              <a:rPr lang="en-US" altLang="zh-TW" sz="2800" dirty="0" smtClean="0"/>
              <a:t>/4)</a:t>
            </a:r>
          </a:p>
        </p:txBody>
      </p:sp>
      <p:grpSp>
        <p:nvGrpSpPr>
          <p:cNvPr id="3" name="群組 8"/>
          <p:cNvGrpSpPr/>
          <p:nvPr/>
        </p:nvGrpSpPr>
        <p:grpSpPr>
          <a:xfrm>
            <a:off x="395536" y="1357298"/>
            <a:ext cx="8136904" cy="4071966"/>
            <a:chOff x="395536" y="1357298"/>
            <a:chExt cx="8136904" cy="4071966"/>
          </a:xfrm>
        </p:grpSpPr>
        <p:sp>
          <p:nvSpPr>
            <p:cNvPr id="22" name="圓角矩形 21"/>
            <p:cNvSpPr/>
            <p:nvPr/>
          </p:nvSpPr>
          <p:spPr>
            <a:xfrm>
              <a:off x="395536" y="1357298"/>
              <a:ext cx="8136904" cy="407196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zh-TW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Recorder</a:t>
              </a:r>
              <a:r>
                <a:rPr lang="zh-TW" altLang="en-US" sz="2000" b="1" dirty="0" smtClean="0">
                  <a:solidFill>
                    <a:schemeClr val="tx1"/>
                  </a:solidFill>
                </a:rPr>
                <a:t>鍵：</a:t>
              </a:r>
            </a:p>
            <a:p>
              <a:pPr algn="just"/>
              <a:r>
                <a:rPr lang="zh-TW" alt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此鍵有很多功能可以在人機介面上使用。</a:t>
              </a:r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Group/Ungroup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：設置物件群組</a:t>
              </a:r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Lock/Unlock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：設置物件功能</a:t>
              </a:r>
              <a:endParaRPr lang="en-US" altLang="zh-TW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Move Forward</a:t>
              </a: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Move Backward</a:t>
              </a: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Move To Front</a:t>
              </a:r>
            </a:p>
            <a:p>
              <a:pPr algn="just"/>
              <a:r>
                <a:rPr lang="en-US" altLang="zh-TW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Move To Back</a:t>
              </a:r>
            </a:p>
            <a:p>
              <a:pPr algn="just"/>
              <a:endParaRPr lang="zh-TW" altLang="en-US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297" t="12695" r="19290" b="62891"/>
            <a:stretch>
              <a:fillRect/>
            </a:stretch>
          </p:blipFill>
          <p:spPr bwMode="auto">
            <a:xfrm>
              <a:off x="4427984" y="2420888"/>
              <a:ext cx="3980526" cy="25516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右大括弧 12"/>
            <p:cNvSpPr/>
            <p:nvPr/>
          </p:nvSpPr>
          <p:spPr>
            <a:xfrm>
              <a:off x="2339752" y="3356992"/>
              <a:ext cx="357190" cy="1008112"/>
            </a:xfrm>
            <a:prstGeom prst="rightBrac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99792" y="3356992"/>
              <a:ext cx="1928826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設置物件在螢幕顯示上的前後順序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0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604</Words>
  <Application>Microsoft Office PowerPoint</Application>
  <PresentationFormat>如螢幕大小 (4:3)</PresentationFormat>
  <Paragraphs>89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新細明體</vt:lpstr>
      <vt:lpstr>標楷體</vt:lpstr>
      <vt:lpstr>Calibri</vt:lpstr>
      <vt:lpstr>Century Schoolbook</vt:lpstr>
      <vt:lpstr>Times New Roman</vt:lpstr>
      <vt:lpstr>Wingdings</vt:lpstr>
      <vt:lpstr>Wingdings 2</vt:lpstr>
      <vt:lpstr>壁窗</vt:lpstr>
      <vt:lpstr>LabVIEW 簡介</vt:lpstr>
      <vt:lpstr>PowerPoint 簡報</vt:lpstr>
      <vt:lpstr>工具面板(Tools Palette)(1/3)</vt:lpstr>
      <vt:lpstr>工具面板(Tools Palette)(2/3)</vt:lpstr>
      <vt:lpstr>工具面板(Tools Palette)(3/3)</vt:lpstr>
      <vt:lpstr>工具列(Tool bar) (1/4)</vt:lpstr>
      <vt:lpstr>工具列(Tool bar) (2/4)</vt:lpstr>
      <vt:lpstr>工具列(Tool bar) (3/4)</vt:lpstr>
      <vt:lpstr>工具列(Tool bar) (4/4)</vt:lpstr>
      <vt:lpstr>函數 (1/2)</vt:lpstr>
      <vt:lpstr>函數(2/2)</vt:lpstr>
      <vt:lpstr>馬達所使用元件放置區域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- LEGO機器人</dc:title>
  <dc:creator>nj1i6025</dc:creator>
  <cp:lastModifiedBy>黃彥禎</cp:lastModifiedBy>
  <cp:revision>131</cp:revision>
  <dcterms:modified xsi:type="dcterms:W3CDTF">2014-09-19T12:23:02Z</dcterms:modified>
</cp:coreProperties>
</file>